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9" r:id="rId4"/>
    <p:sldId id="260" r:id="rId5"/>
    <p:sldId id="258" r:id="rId6"/>
    <p:sldId id="278" r:id="rId7"/>
    <p:sldId id="279" r:id="rId8"/>
    <p:sldId id="277" r:id="rId9"/>
    <p:sldId id="276" r:id="rId10"/>
    <p:sldId id="275" r:id="rId11"/>
    <p:sldId id="261" r:id="rId12"/>
    <p:sldId id="262" r:id="rId13"/>
    <p:sldId id="264" r:id="rId14"/>
    <p:sldId id="265" r:id="rId15"/>
    <p:sldId id="266" r:id="rId16"/>
    <p:sldId id="267" r:id="rId17"/>
    <p:sldId id="268" r:id="rId18"/>
    <p:sldId id="269" r:id="rId19"/>
    <p:sldId id="270" r:id="rId20"/>
    <p:sldId id="271" r:id="rId21"/>
    <p:sldId id="272" r:id="rId22"/>
    <p:sldId id="274" r:id="rId23"/>
    <p:sldId id="273" r:id="rId24"/>
    <p:sldId id="280" r:id="rId25"/>
    <p:sldId id="281" r:id="rId26"/>
    <p:sldId id="282" r:id="rId27"/>
    <p:sldId id="283"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p:restoredTop sz="94436"/>
  </p:normalViewPr>
  <p:slideViewPr>
    <p:cSldViewPr snapToGrid="0" snapToObjects="1">
      <p:cViewPr>
        <p:scale>
          <a:sx n="78" d="100"/>
          <a:sy n="78" d="100"/>
        </p:scale>
        <p:origin x="1504" y="6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EBC49-4A67-DB49-B2E7-D26051F57BA5}" type="datetimeFigureOut">
              <a:rPr lang="pt-BR" smtClean="0"/>
              <a:t>05/05/2022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40372-16C5-7540-99AA-B73400D84503}" type="slidenum">
              <a:rPr lang="pt-BR" smtClean="0"/>
              <a:t>‹nº›</a:t>
            </a:fld>
            <a:endParaRPr lang="pt-BR"/>
          </a:p>
        </p:txBody>
      </p:sp>
    </p:spTree>
    <p:extLst>
      <p:ext uri="{BB962C8B-B14F-4D97-AF65-F5344CB8AC3E}">
        <p14:creationId xmlns:p14="http://schemas.microsoft.com/office/powerpoint/2010/main" val="3078203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BC40372-16C5-7540-99AA-B73400D84503}" type="slidenum">
              <a:rPr lang="pt-BR" smtClean="0"/>
              <a:t>3</a:t>
            </a:fld>
            <a:endParaRPr lang="pt-BR"/>
          </a:p>
        </p:txBody>
      </p:sp>
    </p:spTree>
    <p:extLst>
      <p:ext uri="{BB962C8B-B14F-4D97-AF65-F5344CB8AC3E}">
        <p14:creationId xmlns:p14="http://schemas.microsoft.com/office/powerpoint/2010/main" val="20635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5" name="Espaço Reservado para Rodapé 4">
            <a:extLst>
              <a:ext uri="{FF2B5EF4-FFF2-40B4-BE49-F238E27FC236}">
                <a16:creationId xmlns:a16="http://schemas.microsoft.com/office/drawing/2014/main" id="{C5806FC3-4DC8-3C81-519C-9BBA2B2F83D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3FE826B-CDAC-DE5C-CA1C-AF80E9D6C989}"/>
              </a:ext>
            </a:extLst>
          </p:cNvPr>
          <p:cNvSpPr>
            <a:spLocks noGrp="1"/>
          </p:cNvSpPr>
          <p:nvPr>
            <p:ph type="sldNum" sz="quarter" idx="12"/>
          </p:nvPr>
        </p:nvSpPr>
        <p:spPr/>
        <p:txBody>
          <a:bodyPr/>
          <a:lstStyle/>
          <a:p>
            <a:fld id="{531AC534-93C5-C74F-8D38-FAA812474867}" type="slidenum">
              <a:rPr lang="pt-BR" smtClean="0"/>
              <a:t>‹nº›</a:t>
            </a:fld>
            <a:endParaRPr lang="pt-BR"/>
          </a:p>
        </p:txBody>
      </p:sp>
      <p:sp>
        <p:nvSpPr>
          <p:cNvPr id="7" name="Título 1">
            <a:extLst>
              <a:ext uri="{FF2B5EF4-FFF2-40B4-BE49-F238E27FC236}">
                <a16:creationId xmlns:a16="http://schemas.microsoft.com/office/drawing/2014/main" id="{9B0E6C71-4E18-B5D9-464E-006FDB637169}"/>
              </a:ext>
            </a:extLst>
          </p:cNvPr>
          <p:cNvSpPr>
            <a:spLocks noGrp="1"/>
          </p:cNvSpPr>
          <p:nvPr>
            <p:ph type="title"/>
          </p:nvPr>
        </p:nvSpPr>
        <p:spPr>
          <a:xfrm>
            <a:off x="0" y="1"/>
            <a:ext cx="11353800" cy="1021277"/>
          </a:xfrm>
          <a:prstGeom prst="rect">
            <a:avLst/>
          </a:prstGeom>
        </p:spPr>
        <p:txBody>
          <a:bodyPr/>
          <a:lstStyle/>
          <a:p>
            <a:r>
              <a:rPr lang="pt-BR"/>
              <a:t>Clique para editar o título Mestre</a:t>
            </a:r>
          </a:p>
        </p:txBody>
      </p:sp>
      <p:cxnSp>
        <p:nvCxnSpPr>
          <p:cNvPr id="8" name="Conector Reto 7">
            <a:extLst>
              <a:ext uri="{FF2B5EF4-FFF2-40B4-BE49-F238E27FC236}">
                <a16:creationId xmlns:a16="http://schemas.microsoft.com/office/drawing/2014/main" id="{8DBEF1B3-4C5D-1194-B01A-3E1052D8310D}"/>
              </a:ext>
            </a:extLst>
          </p:cNvPr>
          <p:cNvCxnSpPr/>
          <p:nvPr userDrawn="1"/>
        </p:nvCxnSpPr>
        <p:spPr>
          <a:xfrm flipV="1">
            <a:off x="0" y="1021278"/>
            <a:ext cx="12192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598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Espaço Reservado para Rodapé 4">
            <a:extLst>
              <a:ext uri="{FF2B5EF4-FFF2-40B4-BE49-F238E27FC236}">
                <a16:creationId xmlns:a16="http://schemas.microsoft.com/office/drawing/2014/main" id="{3FB9DAFA-552F-B3A2-C070-B087479AB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pt-BR"/>
              <a:t>Marcio Okamura</a:t>
            </a:r>
            <a:endParaRPr lang="pt-BR" dirty="0"/>
          </a:p>
        </p:txBody>
      </p:sp>
      <p:sp>
        <p:nvSpPr>
          <p:cNvPr id="6" name="Espaço Reservado para Número de Slide 5">
            <a:extLst>
              <a:ext uri="{FF2B5EF4-FFF2-40B4-BE49-F238E27FC236}">
                <a16:creationId xmlns:a16="http://schemas.microsoft.com/office/drawing/2014/main" id="{06C76D34-9123-7070-680C-DFF51F32A6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531AC534-93C5-C74F-8D38-FAA812474867}" type="slidenum">
              <a:rPr lang="pt-BR" smtClean="0"/>
              <a:pPr/>
              <a:t>‹nº›</a:t>
            </a:fld>
            <a:endParaRPr lang="pt-BR"/>
          </a:p>
        </p:txBody>
      </p:sp>
      <p:pic>
        <p:nvPicPr>
          <p:cNvPr id="1026" name="Picture 2" descr="Ironhack – Medium">
            <a:extLst>
              <a:ext uri="{FF2B5EF4-FFF2-40B4-BE49-F238E27FC236}">
                <a16:creationId xmlns:a16="http://schemas.microsoft.com/office/drawing/2014/main" id="{B5FB2FD8-1A8A-AB92-37F5-E5F5258E3B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99420" y="0"/>
            <a:ext cx="904925" cy="93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86648"/>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5.png"/><Relationship Id="rId7"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log.syngentadigital.ag/safra-e-safrinha/#:~:text=Safrinha%20%C3%A9%20o%20cultivo%20realizado,curto%20que%20as%20culturas%20peren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Ubicación y empleados actuales y anteriores de Ironhack | LinkedIn">
            <a:extLst>
              <a:ext uri="{FF2B5EF4-FFF2-40B4-BE49-F238E27FC236}">
                <a16:creationId xmlns:a16="http://schemas.microsoft.com/office/drawing/2014/main" id="{5482C238-38BD-BFE5-EA59-0FF44480A1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87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686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Produção de milho por país – Safra 2021/2022</a:t>
            </a:r>
          </a:p>
        </p:txBody>
      </p:sp>
      <p:pic>
        <p:nvPicPr>
          <p:cNvPr id="13" name="Imagem 12" descr="Tabela&#10;&#10;Descrição gerada automaticamente">
            <a:extLst>
              <a:ext uri="{FF2B5EF4-FFF2-40B4-BE49-F238E27FC236}">
                <a16:creationId xmlns:a16="http://schemas.microsoft.com/office/drawing/2014/main" id="{70DA48FA-A045-48D6-8F55-B58D9DB8901F}"/>
              </a:ext>
            </a:extLst>
          </p:cNvPr>
          <p:cNvPicPr>
            <a:picLocks noChangeAspect="1"/>
          </p:cNvPicPr>
          <p:nvPr/>
        </p:nvPicPr>
        <p:blipFill>
          <a:blip r:embed="rId2"/>
          <a:stretch>
            <a:fillRect/>
          </a:stretch>
        </p:blipFill>
        <p:spPr>
          <a:xfrm>
            <a:off x="512379" y="1150212"/>
            <a:ext cx="11167242" cy="5557570"/>
          </a:xfrm>
          <a:prstGeom prst="rect">
            <a:avLst/>
          </a:prstGeom>
        </p:spPr>
      </p:pic>
    </p:spTree>
    <p:extLst>
      <p:ext uri="{BB962C8B-B14F-4D97-AF65-F5344CB8AC3E}">
        <p14:creationId xmlns:p14="http://schemas.microsoft.com/office/powerpoint/2010/main" val="229047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Fertilizantes: Rússia e Ucrânia</a:t>
            </a:r>
            <a:br>
              <a:rPr lang="pt-BR" b="1" dirty="0"/>
            </a:br>
            <a:r>
              <a:rPr lang="pt-BR" sz="3000" dirty="0"/>
              <a:t>Participação da entrada de fertilizantes</a:t>
            </a:r>
          </a:p>
        </p:txBody>
      </p:sp>
      <p:pic>
        <p:nvPicPr>
          <p:cNvPr id="21506" name="Picture 2">
            <a:extLst>
              <a:ext uri="{FF2B5EF4-FFF2-40B4-BE49-F238E27FC236}">
                <a16:creationId xmlns:a16="http://schemas.microsoft.com/office/drawing/2014/main" id="{10D890F0-079E-36F8-CFA1-27868208E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0" y="1189066"/>
            <a:ext cx="5798335" cy="4176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4AEBC1E2-6FEE-BA7A-8E39-AC43EAF84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609" y="976124"/>
            <a:ext cx="5900561" cy="438894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63DAA6F7-507D-4E1E-E4D4-ECB49534192E}"/>
              </a:ext>
            </a:extLst>
          </p:cNvPr>
          <p:cNvSpPr/>
          <p:nvPr/>
        </p:nvSpPr>
        <p:spPr>
          <a:xfrm>
            <a:off x="0" y="5455482"/>
            <a:ext cx="12192000" cy="1370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000" dirty="0">
                <a:solidFill>
                  <a:srgbClr val="002060"/>
                </a:solidFill>
              </a:rPr>
              <a:t>Analisando somente fertilizantes, a participação da Rússia e da Ucrânia aumenta para 30% do volume total (media dos últimos 5 anos). </a:t>
            </a:r>
          </a:p>
        </p:txBody>
      </p:sp>
      <p:cxnSp>
        <p:nvCxnSpPr>
          <p:cNvPr id="6" name="Conector Reto 5">
            <a:extLst>
              <a:ext uri="{FF2B5EF4-FFF2-40B4-BE49-F238E27FC236}">
                <a16:creationId xmlns:a16="http://schemas.microsoft.com/office/drawing/2014/main" id="{A2FE92A5-7934-122D-C5C3-A6B901B2E0C2}"/>
              </a:ext>
            </a:extLst>
          </p:cNvPr>
          <p:cNvCxnSpPr>
            <a:cxnSpLocks/>
          </p:cNvCxnSpPr>
          <p:nvPr/>
        </p:nvCxnSpPr>
        <p:spPr>
          <a:xfrm>
            <a:off x="6212609" y="1021278"/>
            <a:ext cx="0" cy="43437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49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a:xfrm>
            <a:off x="0" y="1"/>
            <a:ext cx="11353800" cy="1021277"/>
          </a:xfrm>
        </p:spPr>
        <p:txBody>
          <a:bodyPr/>
          <a:lstStyle/>
          <a:p>
            <a:r>
              <a:rPr lang="pt-BR" b="1" dirty="0"/>
              <a:t>Series Temporais</a:t>
            </a:r>
            <a:br>
              <a:rPr lang="pt-BR" dirty="0"/>
            </a:br>
            <a:r>
              <a:rPr lang="pt-BR" sz="3000" dirty="0"/>
              <a:t>Qual a sazonalidade de cada variável escolhida</a:t>
            </a:r>
          </a:p>
        </p:txBody>
      </p:sp>
      <p:pic>
        <p:nvPicPr>
          <p:cNvPr id="22530" name="Picture 2">
            <a:extLst>
              <a:ext uri="{FF2B5EF4-FFF2-40B4-BE49-F238E27FC236}">
                <a16:creationId xmlns:a16="http://schemas.microsoft.com/office/drawing/2014/main" id="{AA4D4696-A02A-1916-349B-302B2DC5D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1083"/>
            <a:ext cx="4060033" cy="292406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2B345EA9-9E20-21D2-13F0-8A1D95D3F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576" y="1021083"/>
            <a:ext cx="3954851" cy="292406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F4C4CB69-46EA-3A97-C7B3-0A6A2FF60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1969" y="1021083"/>
            <a:ext cx="4060033" cy="2924065"/>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A8F616C9-9DC8-083C-2E42-892A1B48F0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33935"/>
            <a:ext cx="4060033" cy="2924065"/>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a:extLst>
              <a:ext uri="{FF2B5EF4-FFF2-40B4-BE49-F238E27FC236}">
                <a16:creationId xmlns:a16="http://schemas.microsoft.com/office/drawing/2014/main" id="{44B6AA50-179C-0B8A-3210-E80DACDA18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611" y="3953379"/>
            <a:ext cx="4017960" cy="2924065"/>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a:extLst>
              <a:ext uri="{FF2B5EF4-FFF2-40B4-BE49-F238E27FC236}">
                <a16:creationId xmlns:a16="http://schemas.microsoft.com/office/drawing/2014/main" id="{D3DA8757-A55F-3498-8095-89C69A21F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7149" y="3953379"/>
            <a:ext cx="3954851" cy="292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81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Exportação </a:t>
            </a:r>
            <a:r>
              <a:rPr lang="pt-BR" b="1" dirty="0" err="1"/>
              <a:t>x</a:t>
            </a:r>
            <a:r>
              <a:rPr lang="pt-BR" b="1" dirty="0"/>
              <a:t> Petróleo </a:t>
            </a:r>
            <a:r>
              <a:rPr lang="pt-BR" b="1" dirty="0" err="1"/>
              <a:t>x</a:t>
            </a:r>
            <a:r>
              <a:rPr lang="pt-BR" b="1" dirty="0"/>
              <a:t> Fertilizantes</a:t>
            </a:r>
            <a:br>
              <a:rPr lang="pt-BR" b="1" dirty="0"/>
            </a:br>
            <a:r>
              <a:rPr lang="pt-BR" sz="3000" dirty="0"/>
              <a:t>Quantidade e Valor financeiro, como se comportam</a:t>
            </a:r>
          </a:p>
        </p:txBody>
      </p:sp>
      <p:pic>
        <p:nvPicPr>
          <p:cNvPr id="24578" name="Picture 2">
            <a:extLst>
              <a:ext uri="{FF2B5EF4-FFF2-40B4-BE49-F238E27FC236}">
                <a16:creationId xmlns:a16="http://schemas.microsoft.com/office/drawing/2014/main" id="{32A444DD-71D2-5811-C7A1-E5F52544B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7192"/>
            <a:ext cx="5787025" cy="427870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1CB67072-E214-1941-6711-7AD06D5A2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447" y="1702139"/>
            <a:ext cx="5879371" cy="427870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a:extLst>
              <a:ext uri="{FF2B5EF4-FFF2-40B4-BE49-F238E27FC236}">
                <a16:creationId xmlns:a16="http://schemas.microsoft.com/office/drawing/2014/main" id="{D9FCCC39-B5FA-8441-22BD-AB598D36729C}"/>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84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a:xfrm>
            <a:off x="1020164" y="1967267"/>
            <a:ext cx="2628900" cy="2547257"/>
          </a:xfrm>
          <a:noFill/>
        </p:spPr>
        <p:txBody>
          <a:bodyPr vert="horz" lIns="91440" tIns="45720" rIns="91440" bIns="45720" rtlCol="0" anchor="ctr">
            <a:normAutofit/>
          </a:bodyPr>
          <a:lstStyle/>
          <a:p>
            <a:r>
              <a:rPr lang="en-US" sz="3200" b="1" u="sng" kern="1200" dirty="0">
                <a:solidFill>
                  <a:srgbClr val="FFFFFF"/>
                </a:solidFill>
                <a:latin typeface="+mj-lt"/>
                <a:ea typeface="+mj-ea"/>
                <a:cs typeface="+mj-cs"/>
              </a:rPr>
              <a:t>Media </a:t>
            </a:r>
            <a:r>
              <a:rPr lang="en-US" sz="3200" b="1" u="sng" kern="1200" dirty="0" err="1">
                <a:solidFill>
                  <a:srgbClr val="FFFFFF"/>
                </a:solidFill>
                <a:latin typeface="+mj-lt"/>
                <a:ea typeface="+mj-ea"/>
                <a:cs typeface="+mj-cs"/>
              </a:rPr>
              <a:t>Movel</a:t>
            </a:r>
            <a:r>
              <a:rPr lang="en-US" sz="3200" b="1" u="sng" kern="1200" dirty="0">
                <a:solidFill>
                  <a:srgbClr val="FFFFFF"/>
                </a:solidFill>
                <a:latin typeface="+mj-lt"/>
                <a:ea typeface="+mj-ea"/>
                <a:cs typeface="+mj-cs"/>
              </a:rPr>
              <a:t>:</a:t>
            </a:r>
            <a:br>
              <a:rPr lang="en-US" sz="3600" b="1" kern="1200" dirty="0">
                <a:solidFill>
                  <a:srgbClr val="FFFFFF"/>
                </a:solidFill>
                <a:latin typeface="+mj-lt"/>
                <a:ea typeface="+mj-ea"/>
                <a:cs typeface="+mj-cs"/>
              </a:rPr>
            </a:br>
            <a:r>
              <a:rPr lang="en-US" sz="2000" b="1" kern="1200" dirty="0" err="1">
                <a:solidFill>
                  <a:srgbClr val="FFFFFF"/>
                </a:solidFill>
                <a:latin typeface="+mj-lt"/>
                <a:ea typeface="+mj-ea"/>
                <a:cs typeface="+mj-cs"/>
              </a:rPr>
              <a:t>Facilitar</a:t>
            </a:r>
            <a:r>
              <a:rPr lang="en-US" sz="2000" b="1" kern="1200" dirty="0">
                <a:solidFill>
                  <a:srgbClr val="FFFFFF"/>
                </a:solidFill>
                <a:latin typeface="+mj-lt"/>
                <a:ea typeface="+mj-ea"/>
                <a:cs typeface="+mj-cs"/>
              </a:rPr>
              <a:t> a </a:t>
            </a:r>
            <a:r>
              <a:rPr lang="en-US" sz="2000" b="1" kern="1200" dirty="0" err="1">
                <a:solidFill>
                  <a:srgbClr val="FFFFFF"/>
                </a:solidFill>
                <a:latin typeface="+mj-lt"/>
                <a:ea typeface="+mj-ea"/>
                <a:cs typeface="+mj-cs"/>
              </a:rPr>
              <a:t>compreensao</a:t>
            </a:r>
            <a:r>
              <a:rPr lang="en-US" sz="2000" b="1" kern="1200" dirty="0">
                <a:solidFill>
                  <a:srgbClr val="FFFFFF"/>
                </a:solidFill>
                <a:latin typeface="+mj-lt"/>
                <a:ea typeface="+mj-ea"/>
                <a:cs typeface="+mj-cs"/>
              </a:rPr>
              <a:t> para </a:t>
            </a:r>
            <a:r>
              <a:rPr lang="en-US" sz="2000" b="1" kern="1200" dirty="0" err="1">
                <a:solidFill>
                  <a:srgbClr val="FFFFFF"/>
                </a:solidFill>
                <a:latin typeface="+mj-lt"/>
                <a:ea typeface="+mj-ea"/>
                <a:cs typeface="+mj-cs"/>
              </a:rPr>
              <a:t>onde</a:t>
            </a:r>
            <a:r>
              <a:rPr lang="en-US" sz="2000" b="1" kern="1200" dirty="0">
                <a:solidFill>
                  <a:srgbClr val="FFFFFF"/>
                </a:solidFill>
                <a:latin typeface="+mj-lt"/>
                <a:ea typeface="+mj-ea"/>
                <a:cs typeface="+mj-cs"/>
              </a:rPr>
              <a:t> </a:t>
            </a:r>
            <a:r>
              <a:rPr lang="en-US" sz="2000" b="1" kern="1200" dirty="0" err="1">
                <a:solidFill>
                  <a:srgbClr val="FFFFFF"/>
                </a:solidFill>
                <a:latin typeface="+mj-lt"/>
                <a:ea typeface="+mj-ea"/>
                <a:cs typeface="+mj-cs"/>
              </a:rPr>
              <a:t>está</a:t>
            </a:r>
            <a:r>
              <a:rPr lang="en-US" sz="2000" b="1" kern="1200" dirty="0">
                <a:solidFill>
                  <a:srgbClr val="FFFFFF"/>
                </a:solidFill>
                <a:latin typeface="+mj-lt"/>
                <a:ea typeface="+mj-ea"/>
                <a:cs typeface="+mj-cs"/>
              </a:rPr>
              <a:t> se </a:t>
            </a:r>
            <a:r>
              <a:rPr lang="en-US" sz="2000" b="1" kern="1200" dirty="0" err="1">
                <a:solidFill>
                  <a:srgbClr val="FFFFFF"/>
                </a:solidFill>
                <a:latin typeface="+mj-lt"/>
                <a:ea typeface="+mj-ea"/>
                <a:cs typeface="+mj-cs"/>
              </a:rPr>
              <a:t>movendo</a:t>
            </a:r>
            <a:endParaRPr lang="en-US" sz="3200" b="1" kern="1200" dirty="0">
              <a:solidFill>
                <a:srgbClr val="FFFFFF"/>
              </a:solidFill>
              <a:latin typeface="+mj-lt"/>
              <a:ea typeface="+mj-ea"/>
              <a:cs typeface="+mj-cs"/>
            </a:endParaRPr>
          </a:p>
        </p:txBody>
      </p:sp>
      <p:pic>
        <p:nvPicPr>
          <p:cNvPr id="25602" name="Picture 2">
            <a:extLst>
              <a:ext uri="{FF2B5EF4-FFF2-40B4-BE49-F238E27FC236}">
                <a16:creationId xmlns:a16="http://schemas.microsoft.com/office/drawing/2014/main" id="{85867CB4-2489-F4CE-FDC7-811F700E28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986080"/>
            <a:ext cx="6780700" cy="488351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959B1DB5-946B-6B6F-A931-C60270A56471}"/>
              </a:ext>
            </a:extLst>
          </p:cNvPr>
          <p:cNvSpPr txBox="1">
            <a:spLocks/>
          </p:cNvSpPr>
          <p:nvPr/>
        </p:nvSpPr>
        <p:spPr>
          <a:xfrm>
            <a:off x="0" y="1"/>
            <a:ext cx="11353800" cy="10212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t>Serie Temporais</a:t>
            </a:r>
          </a:p>
          <a:p>
            <a:r>
              <a:rPr lang="pt-BR" sz="3000" dirty="0"/>
              <a:t>Absoluto versus a media</a:t>
            </a:r>
          </a:p>
        </p:txBody>
      </p:sp>
    </p:spTree>
    <p:extLst>
      <p:ext uri="{BB962C8B-B14F-4D97-AF65-F5344CB8AC3E}">
        <p14:creationId xmlns:p14="http://schemas.microsoft.com/office/powerpoint/2010/main" val="201767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4800" b="1" kern="1200" dirty="0" err="1">
                <a:solidFill>
                  <a:srgbClr val="FFFFFF"/>
                </a:solidFill>
                <a:latin typeface="+mj-lt"/>
                <a:ea typeface="+mj-ea"/>
                <a:cs typeface="+mj-cs"/>
              </a:rPr>
              <a:t>Preço</a:t>
            </a:r>
            <a:r>
              <a:rPr lang="en-US" sz="4800" b="1" kern="1200" dirty="0">
                <a:solidFill>
                  <a:srgbClr val="FFFFFF"/>
                </a:solidFill>
                <a:latin typeface="+mj-lt"/>
                <a:ea typeface="+mj-ea"/>
                <a:cs typeface="+mj-cs"/>
              </a:rPr>
              <a:t>:</a:t>
            </a:r>
            <a:br>
              <a:rPr lang="en-US" sz="3600" kern="1200" dirty="0">
                <a:solidFill>
                  <a:srgbClr val="FFFFFF"/>
                </a:solidFill>
                <a:latin typeface="+mj-lt"/>
                <a:ea typeface="+mj-ea"/>
                <a:cs typeface="+mj-cs"/>
              </a:rPr>
            </a:br>
            <a:r>
              <a:rPr lang="en-US" sz="2800" kern="1200" dirty="0" err="1">
                <a:solidFill>
                  <a:srgbClr val="FFFFFF"/>
                </a:solidFill>
                <a:latin typeface="+mj-lt"/>
                <a:ea typeface="+mj-ea"/>
                <a:cs typeface="+mj-cs"/>
              </a:rPr>
              <a:t>Primeiro</a:t>
            </a:r>
            <a:r>
              <a:rPr lang="en-US" sz="2800" kern="1200" dirty="0">
                <a:solidFill>
                  <a:srgbClr val="FFFFFF"/>
                </a:solidFill>
                <a:latin typeface="+mj-lt"/>
                <a:ea typeface="+mj-ea"/>
                <a:cs typeface="+mj-cs"/>
              </a:rPr>
              <a:t> Output</a:t>
            </a:r>
            <a:endParaRPr lang="en-US" sz="3600" kern="1200" dirty="0">
              <a:solidFill>
                <a:srgbClr val="FFFFFF"/>
              </a:solidFill>
              <a:latin typeface="+mj-lt"/>
              <a:ea typeface="+mj-ea"/>
              <a:cs typeface="+mj-cs"/>
            </a:endParaRPr>
          </a:p>
        </p:txBody>
      </p:sp>
      <p:pic>
        <p:nvPicPr>
          <p:cNvPr id="26626" name="Picture 2">
            <a:extLst>
              <a:ext uri="{FF2B5EF4-FFF2-40B4-BE49-F238E27FC236}">
                <a16:creationId xmlns:a16="http://schemas.microsoft.com/office/drawing/2014/main" id="{0F353535-07CE-1847-BCE5-7AB6B2BC17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986080"/>
            <a:ext cx="6780700" cy="488351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E4B00C6F-C550-6308-37DB-C6C3BF0B9E74}"/>
              </a:ext>
            </a:extLst>
          </p:cNvPr>
          <p:cNvSpPr txBox="1">
            <a:spLocks/>
          </p:cNvSpPr>
          <p:nvPr/>
        </p:nvSpPr>
        <p:spPr>
          <a:xfrm>
            <a:off x="0" y="-15765"/>
            <a:ext cx="11353800" cy="10212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pt-BR" b="1" dirty="0" err="1"/>
              <a:t>Featured</a:t>
            </a:r>
            <a:r>
              <a:rPr lang="pt-BR" b="1" dirty="0"/>
              <a:t> </a:t>
            </a:r>
            <a:r>
              <a:rPr lang="pt-BR" b="1" dirty="0" err="1"/>
              <a:t>Engineering</a:t>
            </a:r>
            <a:endParaRPr lang="pt-BR" b="1" dirty="0"/>
          </a:p>
          <a:p>
            <a:pPr>
              <a:spcAft>
                <a:spcPts val="600"/>
              </a:spcAft>
            </a:pPr>
            <a:r>
              <a:rPr lang="pt-BR" sz="3000" dirty="0"/>
              <a:t>Preço Exportação fixo e demais deslocado no tempo</a:t>
            </a:r>
          </a:p>
        </p:txBody>
      </p:sp>
      <p:pic>
        <p:nvPicPr>
          <p:cNvPr id="7" name="Picture 6" descr="Sou Brasileiro E Não Desisto Nunca / Orgulho Brasileiro / Copa Do Mundo /  Taça GIF - Brazilian Brazilian Pride World Cup - Descubre &amp; Comparte GIFs">
            <a:extLst>
              <a:ext uri="{FF2B5EF4-FFF2-40B4-BE49-F238E27FC236}">
                <a16:creationId xmlns:a16="http://schemas.microsoft.com/office/drawing/2014/main" id="{5F7F38E6-D163-609A-988D-904CCF9C6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34" y="4191331"/>
            <a:ext cx="700250" cy="6463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6634FB5-A403-A674-70BB-52E0D018F6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196" t="9432" r="2798" b="72596"/>
          <a:stretch/>
        </p:blipFill>
        <p:spPr bwMode="auto">
          <a:xfrm>
            <a:off x="800100" y="5100639"/>
            <a:ext cx="1504950" cy="76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3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a:xfrm>
            <a:off x="0" y="-12525"/>
            <a:ext cx="11353800" cy="1021277"/>
          </a:xfrm>
        </p:spPr>
        <p:txBody>
          <a:bodyPr/>
          <a:lstStyle/>
          <a:p>
            <a:r>
              <a:rPr lang="pt-BR" b="1" dirty="0"/>
              <a:t>Correlação das variáveis</a:t>
            </a:r>
            <a:br>
              <a:rPr lang="pt-BR" dirty="0"/>
            </a:br>
            <a:r>
              <a:rPr lang="pt-BR" sz="3000" dirty="0"/>
              <a:t>Volume Físico, Volume Financeiro e Preço</a:t>
            </a:r>
          </a:p>
        </p:txBody>
      </p:sp>
      <p:pic>
        <p:nvPicPr>
          <p:cNvPr id="27650" name="Picture 2">
            <a:extLst>
              <a:ext uri="{FF2B5EF4-FFF2-40B4-BE49-F238E27FC236}">
                <a16:creationId xmlns:a16="http://schemas.microsoft.com/office/drawing/2014/main" id="{B3A0ABE4-C08A-9041-8F9C-21CAE72C2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1278"/>
            <a:ext cx="5864771" cy="587292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D26B8DE6-7EA9-200D-6F4A-DA354A14CDC5}"/>
              </a:ext>
            </a:extLst>
          </p:cNvPr>
          <p:cNvSpPr/>
          <p:nvPr/>
        </p:nvSpPr>
        <p:spPr>
          <a:xfrm>
            <a:off x="6095999" y="1089015"/>
            <a:ext cx="6096001" cy="576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solidFill>
                  <a:srgbClr val="002060"/>
                </a:solidFill>
              </a:rPr>
              <a:t>As variáveis selecionadas que possuem forte correlação são:</a:t>
            </a:r>
          </a:p>
          <a:p>
            <a:endParaRPr lang="pt-BR" dirty="0">
              <a:solidFill>
                <a:srgbClr val="002060"/>
              </a:solidFill>
            </a:endParaRPr>
          </a:p>
          <a:p>
            <a:r>
              <a:rPr lang="pt-BR" dirty="0">
                <a:solidFill>
                  <a:srgbClr val="002060"/>
                </a:solidFill>
              </a:rPr>
              <a:t>Preço do Petróleo M-3</a:t>
            </a:r>
          </a:p>
          <a:p>
            <a:r>
              <a:rPr lang="pt-BR" dirty="0">
                <a:solidFill>
                  <a:srgbClr val="002060"/>
                </a:solidFill>
              </a:rPr>
              <a:t>Preço do Petróleo Médio dos últimos 3M</a:t>
            </a:r>
          </a:p>
          <a:p>
            <a:r>
              <a:rPr lang="pt-BR" dirty="0">
                <a:solidFill>
                  <a:srgbClr val="002060"/>
                </a:solidFill>
              </a:rPr>
              <a:t>Preço do Petróleo M-6</a:t>
            </a:r>
          </a:p>
          <a:p>
            <a:r>
              <a:rPr lang="pt-BR" dirty="0">
                <a:solidFill>
                  <a:srgbClr val="002060"/>
                </a:solidFill>
              </a:rPr>
              <a:t>Preço do Petróleo Médio dos últimos 6M</a:t>
            </a:r>
          </a:p>
          <a:p>
            <a:endParaRPr lang="pt-BR" dirty="0">
              <a:solidFill>
                <a:srgbClr val="002060"/>
              </a:solidFill>
            </a:endParaRPr>
          </a:p>
          <a:p>
            <a:r>
              <a:rPr lang="pt-BR" dirty="0">
                <a:solidFill>
                  <a:srgbClr val="002060"/>
                </a:solidFill>
              </a:rPr>
              <a:t>Volume de importação de Fertilizantes M-3</a:t>
            </a:r>
          </a:p>
          <a:p>
            <a:r>
              <a:rPr lang="pt-BR" dirty="0">
                <a:solidFill>
                  <a:srgbClr val="002060"/>
                </a:solidFill>
              </a:rPr>
              <a:t>Volume de importação de Fertilizantes M-6</a:t>
            </a:r>
          </a:p>
          <a:p>
            <a:r>
              <a:rPr lang="pt-BR" dirty="0">
                <a:solidFill>
                  <a:srgbClr val="002060"/>
                </a:solidFill>
              </a:rPr>
              <a:t>Volume de importação de Fertilizantes M-9</a:t>
            </a:r>
          </a:p>
          <a:p>
            <a:endParaRPr lang="pt-BR" dirty="0">
              <a:solidFill>
                <a:srgbClr val="002060"/>
              </a:solidFill>
            </a:endParaRPr>
          </a:p>
          <a:p>
            <a:r>
              <a:rPr lang="pt-BR" dirty="0">
                <a:solidFill>
                  <a:srgbClr val="002060"/>
                </a:solidFill>
              </a:rPr>
              <a:t>Embora as variáveis estejam deslocadas no tempo, há outras variáveis que fazem com que haja variação do volume importado que não estão capturadas no modelo:</a:t>
            </a:r>
          </a:p>
          <a:p>
            <a:endParaRPr lang="pt-BR" dirty="0">
              <a:solidFill>
                <a:srgbClr val="002060"/>
              </a:solidFill>
            </a:endParaRPr>
          </a:p>
          <a:p>
            <a:r>
              <a:rPr lang="pt-BR" dirty="0">
                <a:solidFill>
                  <a:srgbClr val="002060"/>
                </a:solidFill>
              </a:rPr>
              <a:t>USD / </a:t>
            </a:r>
            <a:r>
              <a:rPr lang="pt-BR" dirty="0" err="1">
                <a:solidFill>
                  <a:srgbClr val="002060"/>
                </a:solidFill>
              </a:rPr>
              <a:t>R</a:t>
            </a:r>
            <a:r>
              <a:rPr lang="pt-BR" dirty="0">
                <a:solidFill>
                  <a:srgbClr val="002060"/>
                </a:solidFill>
              </a:rPr>
              <a:t>$</a:t>
            </a:r>
          </a:p>
          <a:p>
            <a:r>
              <a:rPr lang="pt-BR" dirty="0">
                <a:solidFill>
                  <a:srgbClr val="002060"/>
                </a:solidFill>
              </a:rPr>
              <a:t>Tarifas portuárias</a:t>
            </a:r>
          </a:p>
          <a:p>
            <a:r>
              <a:rPr lang="pt-BR" dirty="0">
                <a:solidFill>
                  <a:srgbClr val="002060"/>
                </a:solidFill>
              </a:rPr>
              <a:t>Variações Climáticas (La Nina, La nino e outros)</a:t>
            </a:r>
          </a:p>
          <a:p>
            <a:r>
              <a:rPr lang="pt-BR" dirty="0">
                <a:solidFill>
                  <a:srgbClr val="002060"/>
                </a:solidFill>
              </a:rPr>
              <a:t>Pandemia COVID-19</a:t>
            </a:r>
          </a:p>
        </p:txBody>
      </p:sp>
      <p:cxnSp>
        <p:nvCxnSpPr>
          <p:cNvPr id="7" name="Conector Reto 6">
            <a:extLst>
              <a:ext uri="{FF2B5EF4-FFF2-40B4-BE49-F238E27FC236}">
                <a16:creationId xmlns:a16="http://schemas.microsoft.com/office/drawing/2014/main" id="{3A5C2F78-7B46-8948-7E78-109569BE678E}"/>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06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a:xfrm>
            <a:off x="0" y="1"/>
            <a:ext cx="11574048" cy="1021277"/>
          </a:xfrm>
        </p:spPr>
        <p:txBody>
          <a:bodyPr/>
          <a:lstStyle/>
          <a:p>
            <a:r>
              <a:rPr lang="pt-BR" b="1" dirty="0" err="1"/>
              <a:t>Partial-Least</a:t>
            </a:r>
            <a:r>
              <a:rPr lang="pt-BR" b="1" dirty="0"/>
              <a:t> </a:t>
            </a:r>
            <a:r>
              <a:rPr lang="pt-BR" b="1" dirty="0" err="1"/>
              <a:t>Squares</a:t>
            </a:r>
            <a:r>
              <a:rPr lang="pt-BR" b="1" dirty="0"/>
              <a:t> (PLS)</a:t>
            </a:r>
            <a:br>
              <a:rPr lang="pt-BR" b="1" dirty="0"/>
            </a:br>
            <a:r>
              <a:rPr lang="pt-BR" sz="3000" dirty="0"/>
              <a:t>Optou-se em dois modelos cujo output foram preço e preço médio (12M)</a:t>
            </a:r>
          </a:p>
        </p:txBody>
      </p:sp>
      <p:pic>
        <p:nvPicPr>
          <p:cNvPr id="28674" name="Picture 2">
            <a:extLst>
              <a:ext uri="{FF2B5EF4-FFF2-40B4-BE49-F238E27FC236}">
                <a16:creationId xmlns:a16="http://schemas.microsoft.com/office/drawing/2014/main" id="{FF4DBCDF-F392-8C3E-9413-D3232F443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67" y="1021280"/>
            <a:ext cx="5801710" cy="2975958"/>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AC6D4572-083F-8D1A-9BD2-4C94DEF21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6" y="3882042"/>
            <a:ext cx="5801710" cy="2975958"/>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571C770A-0667-AED5-A4EF-641551246DD6}"/>
              </a:ext>
            </a:extLst>
          </p:cNvPr>
          <p:cNvSpPr/>
          <p:nvPr/>
        </p:nvSpPr>
        <p:spPr>
          <a:xfrm>
            <a:off x="6574221" y="1089015"/>
            <a:ext cx="5617779" cy="57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u="sng" dirty="0">
                <a:solidFill>
                  <a:srgbClr val="002060"/>
                </a:solidFill>
              </a:rPr>
              <a:t>Modelos Regressivos – PLS</a:t>
            </a:r>
          </a:p>
          <a:p>
            <a:pPr algn="ctr"/>
            <a:endParaRPr lang="pt-BR" dirty="0">
              <a:solidFill>
                <a:srgbClr val="002060"/>
              </a:solidFill>
            </a:endParaRPr>
          </a:p>
          <a:p>
            <a:r>
              <a:rPr lang="pt-BR" dirty="0">
                <a:solidFill>
                  <a:srgbClr val="002060"/>
                </a:solidFill>
              </a:rPr>
              <a:t>Quando utilizar:</a:t>
            </a:r>
          </a:p>
          <a:p>
            <a:endParaRPr lang="pt-BR" dirty="0">
              <a:solidFill>
                <a:srgbClr val="002060"/>
              </a:solidFill>
            </a:endParaRPr>
          </a:p>
          <a:p>
            <a:r>
              <a:rPr lang="pt-BR" dirty="0">
                <a:solidFill>
                  <a:srgbClr val="002060"/>
                </a:solidFill>
              </a:rPr>
              <a:t>“Para construir um modelo compreensível quando temos uma estrutura de correlação entre as variáveis de entrada que nos permita estimar fatores, grupos de variáveis de entrada através do qual estas impactam a variável resposta.”</a:t>
            </a:r>
          </a:p>
          <a:p>
            <a:endParaRPr lang="pt-BR" dirty="0">
              <a:solidFill>
                <a:srgbClr val="002060"/>
              </a:solidFill>
            </a:endParaRPr>
          </a:p>
          <a:p>
            <a:r>
              <a:rPr lang="pt-BR" dirty="0">
                <a:solidFill>
                  <a:srgbClr val="002060"/>
                </a:solidFill>
              </a:rPr>
              <a:t>A opção pelo segundo modelo, permitiu uma nova interpretação do impacto das variáveis sobre o preço dos grãos.</a:t>
            </a:r>
          </a:p>
          <a:p>
            <a:endParaRPr lang="pt-BR" dirty="0">
              <a:solidFill>
                <a:srgbClr val="002060"/>
              </a:solidFill>
            </a:endParaRPr>
          </a:p>
          <a:p>
            <a:r>
              <a:rPr lang="pt-BR" dirty="0">
                <a:solidFill>
                  <a:srgbClr val="002060"/>
                </a:solidFill>
              </a:rPr>
              <a:t>Com variáveis tangíveis, a tomada de decisão se torna mais compreensível.</a:t>
            </a:r>
          </a:p>
        </p:txBody>
      </p:sp>
      <p:sp>
        <p:nvSpPr>
          <p:cNvPr id="3" name="CaixaDeTexto 2">
            <a:extLst>
              <a:ext uri="{FF2B5EF4-FFF2-40B4-BE49-F238E27FC236}">
                <a16:creationId xmlns:a16="http://schemas.microsoft.com/office/drawing/2014/main" id="{C917C397-0AD0-2367-5760-2B0C47BD59BA}"/>
              </a:ext>
            </a:extLst>
          </p:cNvPr>
          <p:cNvSpPr txBox="1"/>
          <p:nvPr/>
        </p:nvSpPr>
        <p:spPr>
          <a:xfrm rot="16200000">
            <a:off x="-519672" y="2324593"/>
            <a:ext cx="1559611" cy="369332"/>
          </a:xfrm>
          <a:prstGeom prst="rect">
            <a:avLst/>
          </a:prstGeom>
          <a:noFill/>
        </p:spPr>
        <p:txBody>
          <a:bodyPr wrap="square" rtlCol="0">
            <a:spAutoFit/>
          </a:bodyPr>
          <a:lstStyle/>
          <a:p>
            <a:pPr algn="ctr"/>
            <a:r>
              <a:rPr lang="pt-BR" dirty="0"/>
              <a:t>Preço</a:t>
            </a:r>
          </a:p>
        </p:txBody>
      </p:sp>
      <p:sp>
        <p:nvSpPr>
          <p:cNvPr id="9" name="CaixaDeTexto 8">
            <a:extLst>
              <a:ext uri="{FF2B5EF4-FFF2-40B4-BE49-F238E27FC236}">
                <a16:creationId xmlns:a16="http://schemas.microsoft.com/office/drawing/2014/main" id="{7401236C-245B-A94E-152C-BDDA686C6BD2}"/>
              </a:ext>
            </a:extLst>
          </p:cNvPr>
          <p:cNvSpPr txBox="1"/>
          <p:nvPr/>
        </p:nvSpPr>
        <p:spPr>
          <a:xfrm rot="16200000">
            <a:off x="-519673" y="5185355"/>
            <a:ext cx="1559610" cy="369332"/>
          </a:xfrm>
          <a:prstGeom prst="rect">
            <a:avLst/>
          </a:prstGeom>
          <a:noFill/>
        </p:spPr>
        <p:txBody>
          <a:bodyPr wrap="square" rtlCol="0">
            <a:spAutoFit/>
          </a:bodyPr>
          <a:lstStyle/>
          <a:p>
            <a:pPr algn="ctr"/>
            <a:r>
              <a:rPr lang="pt-BR" dirty="0"/>
              <a:t>Preço Médio</a:t>
            </a:r>
          </a:p>
        </p:txBody>
      </p:sp>
      <p:cxnSp>
        <p:nvCxnSpPr>
          <p:cNvPr id="8" name="Conector Reto 7">
            <a:extLst>
              <a:ext uri="{FF2B5EF4-FFF2-40B4-BE49-F238E27FC236}">
                <a16:creationId xmlns:a16="http://schemas.microsoft.com/office/drawing/2014/main" id="{B454E4C5-12A4-73A0-F80D-513F2E6C0895}"/>
              </a:ext>
            </a:extLst>
          </p:cNvPr>
          <p:cNvCxnSpPr/>
          <p:nvPr/>
        </p:nvCxnSpPr>
        <p:spPr>
          <a:xfrm>
            <a:off x="6419479"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36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Segundo Output: Composição do Preço</a:t>
            </a:r>
            <a:br>
              <a:rPr lang="pt-BR" dirty="0"/>
            </a:br>
            <a:r>
              <a:rPr lang="pt-BR" sz="3000" dirty="0"/>
              <a:t>Variáveis Fertilizante e Petróleo</a:t>
            </a:r>
          </a:p>
        </p:txBody>
      </p:sp>
      <p:pic>
        <p:nvPicPr>
          <p:cNvPr id="29698" name="Picture 2">
            <a:extLst>
              <a:ext uri="{FF2B5EF4-FFF2-40B4-BE49-F238E27FC236}">
                <a16:creationId xmlns:a16="http://schemas.microsoft.com/office/drawing/2014/main" id="{CD37E1D7-B20C-7B6C-50A3-859BE99CD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2" y="1928223"/>
            <a:ext cx="3778264" cy="400444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AEE14437-10C9-0513-C3FF-E2F267859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596" y="1930144"/>
            <a:ext cx="3780490" cy="400680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D07D36-6603-3C63-829C-A458B6865109}"/>
              </a:ext>
            </a:extLst>
          </p:cNvPr>
          <p:cNvSpPr/>
          <p:nvPr/>
        </p:nvSpPr>
        <p:spPr>
          <a:xfrm>
            <a:off x="7616860" y="1089015"/>
            <a:ext cx="4575140" cy="576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dirty="0">
                <a:solidFill>
                  <a:srgbClr val="002060"/>
                </a:solidFill>
              </a:rPr>
              <a:t>A variável Petróleo (C2) é a segunda mais forte que descreve o modelo e as variáveis que a compõe com mais impacto são:</a:t>
            </a:r>
          </a:p>
          <a:p>
            <a:pPr marL="285750" indent="-285750">
              <a:buFont typeface="Arial" panose="020B0604020202020204" pitchFamily="34" charset="0"/>
              <a:buChar char="•"/>
            </a:pPr>
            <a:r>
              <a:rPr lang="pt-BR" dirty="0">
                <a:solidFill>
                  <a:srgbClr val="002060"/>
                </a:solidFill>
              </a:rPr>
              <a:t>Volume Importado de petróleo em meses anteriores</a:t>
            </a:r>
          </a:p>
          <a:p>
            <a:pPr marL="285750" indent="-285750">
              <a:buFont typeface="Arial" panose="020B0604020202020204" pitchFamily="34" charset="0"/>
              <a:buChar char="•"/>
            </a:pPr>
            <a:r>
              <a:rPr lang="pt-BR" dirty="0">
                <a:solidFill>
                  <a:srgbClr val="002060"/>
                </a:solidFill>
              </a:rPr>
              <a:t>Preço médio do petróleo em meses anteriores</a:t>
            </a:r>
          </a:p>
          <a:p>
            <a:r>
              <a:rPr lang="pt-BR" dirty="0">
                <a:solidFill>
                  <a:srgbClr val="002060"/>
                </a:solidFill>
              </a:rPr>
              <a:t>A variável Fertilizantes (C4) é a que melhor descreve o modelo e as variáveis com maior impacto são:</a:t>
            </a:r>
          </a:p>
          <a:p>
            <a:pPr marL="285750" indent="-285750">
              <a:buFont typeface="Arial" panose="020B0604020202020204" pitchFamily="34" charset="0"/>
              <a:buChar char="•"/>
            </a:pPr>
            <a:r>
              <a:rPr lang="pt-BR" dirty="0">
                <a:solidFill>
                  <a:srgbClr val="002060"/>
                </a:solidFill>
              </a:rPr>
              <a:t>Volume Importado de fertilizantes em meses anteriores</a:t>
            </a:r>
          </a:p>
          <a:p>
            <a:pPr marL="285750" indent="-285750">
              <a:buFont typeface="Arial" panose="020B0604020202020204" pitchFamily="34" charset="0"/>
              <a:buChar char="•"/>
            </a:pPr>
            <a:r>
              <a:rPr lang="pt-BR" dirty="0">
                <a:solidFill>
                  <a:srgbClr val="002060"/>
                </a:solidFill>
              </a:rPr>
              <a:t>Preço médio do fertilizantes em meses anteriores</a:t>
            </a:r>
          </a:p>
        </p:txBody>
      </p:sp>
      <p:sp>
        <p:nvSpPr>
          <p:cNvPr id="5" name="CaixaDeTexto 4">
            <a:extLst>
              <a:ext uri="{FF2B5EF4-FFF2-40B4-BE49-F238E27FC236}">
                <a16:creationId xmlns:a16="http://schemas.microsoft.com/office/drawing/2014/main" id="{0B1307FB-B6A0-3B05-3723-4C0345485B4D}"/>
              </a:ext>
            </a:extLst>
          </p:cNvPr>
          <p:cNvSpPr txBox="1"/>
          <p:nvPr/>
        </p:nvSpPr>
        <p:spPr>
          <a:xfrm>
            <a:off x="540993" y="1430594"/>
            <a:ext cx="2816942" cy="369332"/>
          </a:xfrm>
          <a:prstGeom prst="rect">
            <a:avLst/>
          </a:prstGeom>
          <a:noFill/>
        </p:spPr>
        <p:txBody>
          <a:bodyPr wrap="square" rtlCol="0">
            <a:spAutoFit/>
          </a:bodyPr>
          <a:lstStyle/>
          <a:p>
            <a:pPr algn="ctr"/>
            <a:r>
              <a:rPr lang="pt-BR" dirty="0"/>
              <a:t>Petróleo</a:t>
            </a:r>
          </a:p>
        </p:txBody>
      </p:sp>
      <p:sp>
        <p:nvSpPr>
          <p:cNvPr id="9" name="CaixaDeTexto 8">
            <a:extLst>
              <a:ext uri="{FF2B5EF4-FFF2-40B4-BE49-F238E27FC236}">
                <a16:creationId xmlns:a16="http://schemas.microsoft.com/office/drawing/2014/main" id="{DFC09AF4-4A6C-9D48-4234-AFD451672698}"/>
              </a:ext>
            </a:extLst>
          </p:cNvPr>
          <p:cNvSpPr txBox="1"/>
          <p:nvPr/>
        </p:nvSpPr>
        <p:spPr>
          <a:xfrm>
            <a:off x="4320370" y="1433251"/>
            <a:ext cx="2816942" cy="369332"/>
          </a:xfrm>
          <a:prstGeom prst="rect">
            <a:avLst/>
          </a:prstGeom>
          <a:noFill/>
        </p:spPr>
        <p:txBody>
          <a:bodyPr wrap="square" rtlCol="0">
            <a:spAutoFit/>
          </a:bodyPr>
          <a:lstStyle/>
          <a:p>
            <a:pPr algn="ctr"/>
            <a:r>
              <a:rPr lang="pt-BR" dirty="0"/>
              <a:t>Fertilizantes</a:t>
            </a:r>
          </a:p>
        </p:txBody>
      </p:sp>
      <p:cxnSp>
        <p:nvCxnSpPr>
          <p:cNvPr id="8" name="Conector Reto 7">
            <a:extLst>
              <a:ext uri="{FF2B5EF4-FFF2-40B4-BE49-F238E27FC236}">
                <a16:creationId xmlns:a16="http://schemas.microsoft.com/office/drawing/2014/main" id="{5881BB31-F777-599B-89CD-CF72DDBC73D2}"/>
              </a:ext>
            </a:extLst>
          </p:cNvPr>
          <p:cNvCxnSpPr/>
          <p:nvPr/>
        </p:nvCxnSpPr>
        <p:spPr>
          <a:xfrm>
            <a:off x="7660454"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Segundo Output: Composição do Preço Médio</a:t>
            </a:r>
            <a:br>
              <a:rPr lang="pt-BR" dirty="0"/>
            </a:br>
            <a:r>
              <a:rPr lang="pt-BR" sz="3000" dirty="0"/>
              <a:t>Variáveis Fertilizante e Petróleo</a:t>
            </a:r>
          </a:p>
        </p:txBody>
      </p:sp>
      <p:pic>
        <p:nvPicPr>
          <p:cNvPr id="30726" name="Picture 6">
            <a:extLst>
              <a:ext uri="{FF2B5EF4-FFF2-40B4-BE49-F238E27FC236}">
                <a16:creationId xmlns:a16="http://schemas.microsoft.com/office/drawing/2014/main" id="{7636CB02-F33C-AD37-CB10-908405AA5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7720"/>
            <a:ext cx="3823155" cy="400680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A087C8E3-C00A-3D4C-5A6A-B836152FDBC5}"/>
              </a:ext>
            </a:extLst>
          </p:cNvPr>
          <p:cNvSpPr/>
          <p:nvPr/>
        </p:nvSpPr>
        <p:spPr>
          <a:xfrm>
            <a:off x="7616860" y="1089015"/>
            <a:ext cx="4575140" cy="57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solidFill>
                  <a:srgbClr val="002060"/>
                </a:solidFill>
              </a:rPr>
              <a:t>Já no modelo de preço médio (12m), a variável fertilizantes (C1) é a segunda mais forte que descreve o modelo e as variáveis que a compõe com mais impacto é o volume importado de Fertilizantes Importado.</a:t>
            </a:r>
          </a:p>
          <a:p>
            <a:endParaRPr lang="pt-BR" dirty="0">
              <a:solidFill>
                <a:srgbClr val="002060"/>
              </a:solidFill>
            </a:endParaRPr>
          </a:p>
          <a:p>
            <a:r>
              <a:rPr lang="pt-BR" dirty="0">
                <a:solidFill>
                  <a:srgbClr val="002060"/>
                </a:solidFill>
              </a:rPr>
              <a:t>A variável petróleo (C3) é a que melhor descreve o modelo e as variáveis com maior impacto são:</a:t>
            </a:r>
          </a:p>
          <a:p>
            <a:pPr marL="285750" indent="-285750">
              <a:buFont typeface="Arial" panose="020B0604020202020204" pitchFamily="34" charset="0"/>
              <a:buChar char="•"/>
            </a:pPr>
            <a:r>
              <a:rPr lang="pt-BR" dirty="0">
                <a:solidFill>
                  <a:srgbClr val="002060"/>
                </a:solidFill>
              </a:rPr>
              <a:t>Volume importado de Petróleo no últimos meses</a:t>
            </a:r>
          </a:p>
          <a:p>
            <a:pPr marL="285750" indent="-285750">
              <a:buFont typeface="Arial" panose="020B0604020202020204" pitchFamily="34" charset="0"/>
              <a:buChar char="•"/>
            </a:pPr>
            <a:r>
              <a:rPr lang="pt-BR" dirty="0">
                <a:solidFill>
                  <a:srgbClr val="002060"/>
                </a:solidFill>
              </a:rPr>
              <a:t>Preço Médio do petróleo nos últimos meses</a:t>
            </a:r>
          </a:p>
        </p:txBody>
      </p:sp>
      <p:pic>
        <p:nvPicPr>
          <p:cNvPr id="30728" name="Picture 8">
            <a:extLst>
              <a:ext uri="{FF2B5EF4-FFF2-40B4-BE49-F238E27FC236}">
                <a16:creationId xmlns:a16="http://schemas.microsoft.com/office/drawing/2014/main" id="{DDB44081-2BE8-CB5E-8E8D-94E4B5036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300" y="1957720"/>
            <a:ext cx="3823200" cy="400684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1A46A12-D781-4A72-F714-CB3711CA35D8}"/>
              </a:ext>
            </a:extLst>
          </p:cNvPr>
          <p:cNvSpPr txBox="1"/>
          <p:nvPr/>
        </p:nvSpPr>
        <p:spPr>
          <a:xfrm>
            <a:off x="540993" y="1430594"/>
            <a:ext cx="2816942" cy="369332"/>
          </a:xfrm>
          <a:prstGeom prst="rect">
            <a:avLst/>
          </a:prstGeom>
          <a:noFill/>
        </p:spPr>
        <p:txBody>
          <a:bodyPr wrap="square" rtlCol="0">
            <a:spAutoFit/>
          </a:bodyPr>
          <a:lstStyle/>
          <a:p>
            <a:pPr algn="ctr"/>
            <a:r>
              <a:rPr lang="pt-BR" dirty="0"/>
              <a:t>Petróleo</a:t>
            </a:r>
          </a:p>
        </p:txBody>
      </p:sp>
      <p:sp>
        <p:nvSpPr>
          <p:cNvPr id="8" name="CaixaDeTexto 7">
            <a:extLst>
              <a:ext uri="{FF2B5EF4-FFF2-40B4-BE49-F238E27FC236}">
                <a16:creationId xmlns:a16="http://schemas.microsoft.com/office/drawing/2014/main" id="{4FB0AB0B-9B8C-5164-A554-9520650D4BED}"/>
              </a:ext>
            </a:extLst>
          </p:cNvPr>
          <p:cNvSpPr txBox="1"/>
          <p:nvPr/>
        </p:nvSpPr>
        <p:spPr>
          <a:xfrm>
            <a:off x="4320370" y="1433251"/>
            <a:ext cx="2816942" cy="369332"/>
          </a:xfrm>
          <a:prstGeom prst="rect">
            <a:avLst/>
          </a:prstGeom>
          <a:noFill/>
        </p:spPr>
        <p:txBody>
          <a:bodyPr wrap="square" rtlCol="0">
            <a:spAutoFit/>
          </a:bodyPr>
          <a:lstStyle/>
          <a:p>
            <a:pPr algn="ctr"/>
            <a:r>
              <a:rPr lang="pt-BR" dirty="0"/>
              <a:t>Fertilizantes</a:t>
            </a:r>
          </a:p>
        </p:txBody>
      </p:sp>
      <p:cxnSp>
        <p:nvCxnSpPr>
          <p:cNvPr id="9" name="Conector Reto 8">
            <a:extLst>
              <a:ext uri="{FF2B5EF4-FFF2-40B4-BE49-F238E27FC236}">
                <a16:creationId xmlns:a16="http://schemas.microsoft.com/office/drawing/2014/main" id="{CD907DEE-7F57-14B0-E73D-87ABD77BFDBF}"/>
              </a:ext>
            </a:extLst>
          </p:cNvPr>
          <p:cNvCxnSpPr/>
          <p:nvPr/>
        </p:nvCxnSpPr>
        <p:spPr>
          <a:xfrm>
            <a:off x="7627793"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88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Projeto Final – Marcio R. </a:t>
            </a:r>
            <a:r>
              <a:rPr lang="pt-BR" b="1" dirty="0" err="1"/>
              <a:t>Okamura</a:t>
            </a:r>
            <a:br>
              <a:rPr lang="pt-BR" b="1" dirty="0"/>
            </a:br>
            <a:r>
              <a:rPr lang="pt-BR" sz="3000" dirty="0"/>
              <a:t>Projeção de preços – Comodities Brasil</a:t>
            </a:r>
          </a:p>
        </p:txBody>
      </p:sp>
      <p:pic>
        <p:nvPicPr>
          <p:cNvPr id="17412" name="Picture 4">
            <a:extLst>
              <a:ext uri="{FF2B5EF4-FFF2-40B4-BE49-F238E27FC236}">
                <a16:creationId xmlns:a16="http://schemas.microsoft.com/office/drawing/2014/main" id="{8D08AA34-B130-0406-4E05-ECBF290D4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60" y="1053605"/>
            <a:ext cx="6971303" cy="375219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Interface gráfica do usuário, Texto, Aplicativo, Email&#10;&#10;Descrição gerada automaticamente">
            <a:extLst>
              <a:ext uri="{FF2B5EF4-FFF2-40B4-BE49-F238E27FC236}">
                <a16:creationId xmlns:a16="http://schemas.microsoft.com/office/drawing/2014/main" id="{192AAFFD-8EF4-219E-A229-92F34BC9CFC1}"/>
              </a:ext>
            </a:extLst>
          </p:cNvPr>
          <p:cNvPicPr>
            <a:picLocks noChangeAspect="1"/>
          </p:cNvPicPr>
          <p:nvPr/>
        </p:nvPicPr>
        <p:blipFill>
          <a:blip r:embed="rId3"/>
          <a:stretch>
            <a:fillRect/>
          </a:stretch>
        </p:blipFill>
        <p:spPr>
          <a:xfrm>
            <a:off x="116709" y="1053605"/>
            <a:ext cx="5026024" cy="1805357"/>
          </a:xfrm>
          <a:prstGeom prst="rect">
            <a:avLst/>
          </a:prstGeom>
        </p:spPr>
      </p:pic>
      <p:pic>
        <p:nvPicPr>
          <p:cNvPr id="8" name="Imagem 7" descr="Interface gráfica do usuário, Texto&#10;&#10;Descrição gerada automaticamente">
            <a:extLst>
              <a:ext uri="{FF2B5EF4-FFF2-40B4-BE49-F238E27FC236}">
                <a16:creationId xmlns:a16="http://schemas.microsoft.com/office/drawing/2014/main" id="{D8B1E434-16CA-3DC0-65B3-B607E6212B83}"/>
              </a:ext>
            </a:extLst>
          </p:cNvPr>
          <p:cNvPicPr>
            <a:picLocks noChangeAspect="1"/>
          </p:cNvPicPr>
          <p:nvPr/>
        </p:nvPicPr>
        <p:blipFill>
          <a:blip r:embed="rId4"/>
          <a:stretch>
            <a:fillRect/>
          </a:stretch>
        </p:blipFill>
        <p:spPr>
          <a:xfrm>
            <a:off x="252741" y="4942225"/>
            <a:ext cx="4753960" cy="1915775"/>
          </a:xfrm>
          <a:prstGeom prst="rect">
            <a:avLst/>
          </a:prstGeom>
        </p:spPr>
      </p:pic>
      <p:pic>
        <p:nvPicPr>
          <p:cNvPr id="10" name="Imagem 9" descr="Interface gráfica do usuário, Texto, Aplicativo, Email, Site&#10;&#10;Descrição gerada automaticamente">
            <a:extLst>
              <a:ext uri="{FF2B5EF4-FFF2-40B4-BE49-F238E27FC236}">
                <a16:creationId xmlns:a16="http://schemas.microsoft.com/office/drawing/2014/main" id="{81993AFD-3CE0-5757-1B9A-4F24F4AFA965}"/>
              </a:ext>
            </a:extLst>
          </p:cNvPr>
          <p:cNvPicPr>
            <a:picLocks noChangeAspect="1"/>
          </p:cNvPicPr>
          <p:nvPr/>
        </p:nvPicPr>
        <p:blipFill rotWithShape="1">
          <a:blip r:embed="rId5"/>
          <a:srcRect l="3594"/>
          <a:stretch/>
        </p:blipFill>
        <p:spPr>
          <a:xfrm>
            <a:off x="19372" y="2939325"/>
            <a:ext cx="5220698" cy="1922537"/>
          </a:xfrm>
          <a:prstGeom prst="rect">
            <a:avLst/>
          </a:prstGeom>
        </p:spPr>
      </p:pic>
      <p:pic>
        <p:nvPicPr>
          <p:cNvPr id="11" name="Imagem 10">
            <a:extLst>
              <a:ext uri="{FF2B5EF4-FFF2-40B4-BE49-F238E27FC236}">
                <a16:creationId xmlns:a16="http://schemas.microsoft.com/office/drawing/2014/main" id="{3D429095-BD80-2B43-CA98-A4E2FA0D390F}"/>
              </a:ext>
            </a:extLst>
          </p:cNvPr>
          <p:cNvPicPr>
            <a:picLocks noChangeAspect="1"/>
          </p:cNvPicPr>
          <p:nvPr/>
        </p:nvPicPr>
        <p:blipFill>
          <a:blip r:embed="rId6"/>
          <a:stretch>
            <a:fillRect/>
          </a:stretch>
        </p:blipFill>
        <p:spPr>
          <a:xfrm>
            <a:off x="7542924" y="7644663"/>
            <a:ext cx="140659" cy="140659"/>
          </a:xfrm>
          <a:prstGeom prst="rect">
            <a:avLst/>
          </a:prstGeom>
        </p:spPr>
      </p:pic>
      <p:cxnSp>
        <p:nvCxnSpPr>
          <p:cNvPr id="13" name="Conector Reto 12">
            <a:extLst>
              <a:ext uri="{FF2B5EF4-FFF2-40B4-BE49-F238E27FC236}">
                <a16:creationId xmlns:a16="http://schemas.microsoft.com/office/drawing/2014/main" id="{6B9F2FB0-D10F-669D-A484-F2999AD86E8F}"/>
              </a:ext>
            </a:extLst>
          </p:cNvPr>
          <p:cNvCxnSpPr/>
          <p:nvPr/>
        </p:nvCxnSpPr>
        <p:spPr>
          <a:xfrm>
            <a:off x="5155046" y="105360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07F4A3AD-F512-1613-784A-480C2D0F8CD5}"/>
              </a:ext>
            </a:extLst>
          </p:cNvPr>
          <p:cNvCxnSpPr>
            <a:cxnSpLocks/>
          </p:cNvCxnSpPr>
          <p:nvPr/>
        </p:nvCxnSpPr>
        <p:spPr>
          <a:xfrm flipH="1">
            <a:off x="252741" y="3200399"/>
            <a:ext cx="475396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94E67A2F-1E97-1E86-4BA2-4248C897E93C}"/>
              </a:ext>
            </a:extLst>
          </p:cNvPr>
          <p:cNvCxnSpPr>
            <a:cxnSpLocks/>
          </p:cNvCxnSpPr>
          <p:nvPr/>
        </p:nvCxnSpPr>
        <p:spPr>
          <a:xfrm flipH="1">
            <a:off x="252741" y="4942224"/>
            <a:ext cx="475396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1D67A53D-5BCF-63DC-897F-AE86DC9E044C}"/>
              </a:ext>
            </a:extLst>
          </p:cNvPr>
          <p:cNvSpPr/>
          <p:nvPr/>
        </p:nvSpPr>
        <p:spPr>
          <a:xfrm>
            <a:off x="5240070" y="4805799"/>
            <a:ext cx="6898588" cy="1974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u="sng" dirty="0">
                <a:solidFill>
                  <a:schemeClr val="tx1"/>
                </a:solidFill>
              </a:rPr>
              <a:t>OBJETIVO:</a:t>
            </a:r>
          </a:p>
          <a:p>
            <a:r>
              <a:rPr lang="pt-BR" dirty="0">
                <a:solidFill>
                  <a:schemeClr val="tx1"/>
                </a:solidFill>
              </a:rPr>
              <a:t>Modelo deverá prever com maior assertividade possível cenários para tomada de decisão, como:</a:t>
            </a:r>
          </a:p>
          <a:p>
            <a:pPr marL="285750" indent="-285750">
              <a:buFont typeface="Arial" panose="020B0604020202020204" pitchFamily="34" charset="0"/>
              <a:buChar char="•"/>
            </a:pPr>
            <a:r>
              <a:rPr lang="pt-BR" dirty="0">
                <a:solidFill>
                  <a:schemeClr val="tx1"/>
                </a:solidFill>
              </a:rPr>
              <a:t>Aumenta área de plantio</a:t>
            </a:r>
          </a:p>
          <a:p>
            <a:pPr marL="285750" indent="-285750">
              <a:buFont typeface="Arial" panose="020B0604020202020204" pitchFamily="34" charset="0"/>
              <a:buChar char="•"/>
            </a:pPr>
            <a:r>
              <a:rPr lang="pt-BR" dirty="0">
                <a:solidFill>
                  <a:schemeClr val="tx1"/>
                </a:solidFill>
              </a:rPr>
              <a:t>Troca de cultura mais rentáveis</a:t>
            </a:r>
          </a:p>
          <a:p>
            <a:pPr marL="285750" indent="-285750">
              <a:buFont typeface="Arial" panose="020B0604020202020204" pitchFamily="34" charset="0"/>
              <a:buChar char="•"/>
            </a:pPr>
            <a:r>
              <a:rPr lang="pt-BR" dirty="0">
                <a:solidFill>
                  <a:schemeClr val="tx1"/>
                </a:solidFill>
              </a:rPr>
              <a:t>Implementação de técnicas para melhoria de eficiência</a:t>
            </a:r>
          </a:p>
        </p:txBody>
      </p:sp>
    </p:spTree>
    <p:extLst>
      <p:ext uri="{BB962C8B-B14F-4D97-AF65-F5344CB8AC3E}">
        <p14:creationId xmlns:p14="http://schemas.microsoft.com/office/powerpoint/2010/main" val="127598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Segundo Output</a:t>
            </a:r>
            <a:br>
              <a:rPr lang="pt-BR" dirty="0"/>
            </a:br>
            <a:r>
              <a:rPr lang="pt-BR" sz="1600" dirty="0"/>
              <a:t>O modelo de preço não captura todas as variáveis e apresenta muito ruido, modelo com a media dos 12 meses é mais “continuo”</a:t>
            </a:r>
            <a:endParaRPr lang="pt-BR" sz="1700" dirty="0"/>
          </a:p>
        </p:txBody>
      </p:sp>
      <p:pic>
        <p:nvPicPr>
          <p:cNvPr id="31746" name="Picture 2">
            <a:extLst>
              <a:ext uri="{FF2B5EF4-FFF2-40B4-BE49-F238E27FC236}">
                <a16:creationId xmlns:a16="http://schemas.microsoft.com/office/drawing/2014/main" id="{0915B993-B395-C408-3CED-E7023582D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58" y="1021278"/>
            <a:ext cx="369855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F9738C12-CF23-9BB1-981B-1E4786CB1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851" y="1021278"/>
            <a:ext cx="369855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7E1C6D19-8909-2BE9-ED53-27ECD02A7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9908" y="1021278"/>
            <a:ext cx="369855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58F3E481-0F6A-82B4-B3F4-D53C9D9C3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258" y="4044950"/>
            <a:ext cx="376562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a:extLst>
              <a:ext uri="{FF2B5EF4-FFF2-40B4-BE49-F238E27FC236}">
                <a16:creationId xmlns:a16="http://schemas.microsoft.com/office/drawing/2014/main" id="{C6244735-3985-FDAB-A069-EBD7C1061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4315" y="4044950"/>
            <a:ext cx="376562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a:extLst>
              <a:ext uri="{FF2B5EF4-FFF2-40B4-BE49-F238E27FC236}">
                <a16:creationId xmlns:a16="http://schemas.microsoft.com/office/drawing/2014/main" id="{017C90DC-17EC-B47E-4C05-B67F6D57E5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6372" y="4044950"/>
            <a:ext cx="3765627" cy="252000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2A8105A2-60B0-5082-E3D6-83BF96096176}"/>
              </a:ext>
            </a:extLst>
          </p:cNvPr>
          <p:cNvSpPr txBox="1"/>
          <p:nvPr/>
        </p:nvSpPr>
        <p:spPr>
          <a:xfrm rot="16200000">
            <a:off x="-519672" y="2096612"/>
            <a:ext cx="1559611" cy="369332"/>
          </a:xfrm>
          <a:prstGeom prst="rect">
            <a:avLst/>
          </a:prstGeom>
          <a:noFill/>
        </p:spPr>
        <p:txBody>
          <a:bodyPr wrap="square" rtlCol="0">
            <a:spAutoFit/>
          </a:bodyPr>
          <a:lstStyle/>
          <a:p>
            <a:pPr algn="ctr"/>
            <a:r>
              <a:rPr lang="pt-BR" dirty="0"/>
              <a:t>Preço</a:t>
            </a:r>
          </a:p>
        </p:txBody>
      </p:sp>
      <p:sp>
        <p:nvSpPr>
          <p:cNvPr id="10" name="CaixaDeTexto 9">
            <a:extLst>
              <a:ext uri="{FF2B5EF4-FFF2-40B4-BE49-F238E27FC236}">
                <a16:creationId xmlns:a16="http://schemas.microsoft.com/office/drawing/2014/main" id="{B0EB7124-A747-A740-EF45-224ED269F3D1}"/>
              </a:ext>
            </a:extLst>
          </p:cNvPr>
          <p:cNvSpPr txBox="1"/>
          <p:nvPr/>
        </p:nvSpPr>
        <p:spPr>
          <a:xfrm rot="16200000">
            <a:off x="-519673" y="5120284"/>
            <a:ext cx="1559610" cy="369332"/>
          </a:xfrm>
          <a:prstGeom prst="rect">
            <a:avLst/>
          </a:prstGeom>
          <a:noFill/>
        </p:spPr>
        <p:txBody>
          <a:bodyPr wrap="square" rtlCol="0">
            <a:spAutoFit/>
          </a:bodyPr>
          <a:lstStyle/>
          <a:p>
            <a:pPr algn="ctr"/>
            <a:r>
              <a:rPr lang="pt-BR" dirty="0"/>
              <a:t>Preço Médio</a:t>
            </a:r>
          </a:p>
        </p:txBody>
      </p:sp>
      <p:sp>
        <p:nvSpPr>
          <p:cNvPr id="12" name="CaixaDeTexto 11">
            <a:extLst>
              <a:ext uri="{FF2B5EF4-FFF2-40B4-BE49-F238E27FC236}">
                <a16:creationId xmlns:a16="http://schemas.microsoft.com/office/drawing/2014/main" id="{986D3233-AB02-A40E-543F-9F97AAEA55DD}"/>
              </a:ext>
            </a:extLst>
          </p:cNvPr>
          <p:cNvSpPr txBox="1"/>
          <p:nvPr/>
        </p:nvSpPr>
        <p:spPr>
          <a:xfrm>
            <a:off x="9150314" y="1021278"/>
            <a:ext cx="2317742" cy="276999"/>
          </a:xfrm>
          <a:prstGeom prst="rect">
            <a:avLst/>
          </a:prstGeom>
          <a:noFill/>
        </p:spPr>
        <p:txBody>
          <a:bodyPr wrap="square">
            <a:spAutoFit/>
          </a:bodyPr>
          <a:lstStyle/>
          <a:p>
            <a:pPr algn="ctr" fontAlgn="b"/>
            <a:r>
              <a:rPr lang="pt-BR" sz="1200" dirty="0">
                <a:solidFill>
                  <a:schemeClr val="dk1"/>
                </a:solidFill>
              </a:rPr>
              <a:t>Erro de $0.1 em $0.34</a:t>
            </a:r>
          </a:p>
        </p:txBody>
      </p:sp>
      <p:graphicFrame>
        <p:nvGraphicFramePr>
          <p:cNvPr id="4" name="Tabela 3">
            <a:extLst>
              <a:ext uri="{FF2B5EF4-FFF2-40B4-BE49-F238E27FC236}">
                <a16:creationId xmlns:a16="http://schemas.microsoft.com/office/drawing/2014/main" id="{084EF8DD-9983-B680-7A03-B3EB496FDBC6}"/>
              </a:ext>
            </a:extLst>
          </p:cNvPr>
          <p:cNvGraphicFramePr>
            <a:graphicFrameLocks noGrp="1"/>
          </p:cNvGraphicFramePr>
          <p:nvPr>
            <p:extLst>
              <p:ext uri="{D42A27DB-BD31-4B8C-83A1-F6EECF244321}">
                <p14:modId xmlns:p14="http://schemas.microsoft.com/office/powerpoint/2010/main" val="3724976648"/>
              </p:ext>
            </p:extLst>
          </p:nvPr>
        </p:nvGraphicFramePr>
        <p:xfrm>
          <a:off x="9275216" y="3943350"/>
          <a:ext cx="2067939" cy="203200"/>
        </p:xfrm>
        <a:graphic>
          <a:graphicData uri="http://schemas.openxmlformats.org/drawingml/2006/table">
            <a:tbl>
              <a:tblPr>
                <a:tableStyleId>{2D5ABB26-0587-4C30-8999-92F81FD0307C}</a:tableStyleId>
              </a:tblPr>
              <a:tblGrid>
                <a:gridCol w="2067939">
                  <a:extLst>
                    <a:ext uri="{9D8B030D-6E8A-4147-A177-3AD203B41FA5}">
                      <a16:colId xmlns:a16="http://schemas.microsoft.com/office/drawing/2014/main" val="3535180975"/>
                    </a:ext>
                  </a:extLst>
                </a:gridCol>
              </a:tblGrid>
              <a:tr h="203200">
                <a:tc>
                  <a:txBody>
                    <a:bodyPr/>
                    <a:lstStyle/>
                    <a:p>
                      <a:pPr algn="ctr" fontAlgn="b"/>
                      <a:r>
                        <a:rPr lang="pt-BR" sz="1200" u="none" strike="noStrike" dirty="0">
                          <a:effectLst/>
                        </a:rPr>
                        <a:t>Erro de $0.05 em $0.31</a:t>
                      </a:r>
                      <a:endParaRPr lang="pt-BR"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2183224"/>
                  </a:ext>
                </a:extLst>
              </a:tr>
            </a:tbl>
          </a:graphicData>
        </a:graphic>
      </p:graphicFrame>
    </p:spTree>
    <p:extLst>
      <p:ext uri="{BB962C8B-B14F-4D97-AF65-F5344CB8AC3E}">
        <p14:creationId xmlns:p14="http://schemas.microsoft.com/office/powerpoint/2010/main" val="1503582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Terceiro Output</a:t>
            </a:r>
            <a:br>
              <a:rPr lang="pt-BR" sz="1600" dirty="0"/>
            </a:br>
            <a:r>
              <a:rPr lang="pt-BR" sz="1600" dirty="0"/>
              <a:t>Input separados por Rússia, Ucrânia e demais países. Verificamos que os modelos estão coincidindo, não houve perda</a:t>
            </a:r>
          </a:p>
        </p:txBody>
      </p:sp>
      <p:pic>
        <p:nvPicPr>
          <p:cNvPr id="3" name="Imagem 2">
            <a:extLst>
              <a:ext uri="{FF2B5EF4-FFF2-40B4-BE49-F238E27FC236}">
                <a16:creationId xmlns:a16="http://schemas.microsoft.com/office/drawing/2014/main" id="{8A44C2DB-F096-595E-3244-FCBA45D992F0}"/>
              </a:ext>
            </a:extLst>
          </p:cNvPr>
          <p:cNvPicPr>
            <a:picLocks noChangeAspect="1"/>
          </p:cNvPicPr>
          <p:nvPr/>
        </p:nvPicPr>
        <p:blipFill>
          <a:blip r:embed="rId2"/>
          <a:stretch>
            <a:fillRect/>
          </a:stretch>
        </p:blipFill>
        <p:spPr>
          <a:xfrm>
            <a:off x="245324" y="2257802"/>
            <a:ext cx="1065048" cy="1065048"/>
          </a:xfrm>
          <a:prstGeom prst="rect">
            <a:avLst/>
          </a:prstGeom>
        </p:spPr>
      </p:pic>
      <p:grpSp>
        <p:nvGrpSpPr>
          <p:cNvPr id="7" name="Agrupar 6">
            <a:extLst>
              <a:ext uri="{FF2B5EF4-FFF2-40B4-BE49-F238E27FC236}">
                <a16:creationId xmlns:a16="http://schemas.microsoft.com/office/drawing/2014/main" id="{D4C71DBB-2689-C13E-A6BE-0C1E061C5910}"/>
              </a:ext>
            </a:extLst>
          </p:cNvPr>
          <p:cNvGrpSpPr/>
          <p:nvPr/>
        </p:nvGrpSpPr>
        <p:grpSpPr>
          <a:xfrm>
            <a:off x="362780" y="4497716"/>
            <a:ext cx="837812" cy="1987661"/>
            <a:chOff x="362780" y="4245461"/>
            <a:chExt cx="837812" cy="1987661"/>
          </a:xfrm>
        </p:grpSpPr>
        <p:pic>
          <p:nvPicPr>
            <p:cNvPr id="4" name="Imagem 3">
              <a:extLst>
                <a:ext uri="{FF2B5EF4-FFF2-40B4-BE49-F238E27FC236}">
                  <a16:creationId xmlns:a16="http://schemas.microsoft.com/office/drawing/2014/main" id="{7711981F-5F09-C90B-BBFE-2B5628FAAE63}"/>
                </a:ext>
              </a:extLst>
            </p:cNvPr>
            <p:cNvPicPr>
              <a:picLocks noChangeAspect="1"/>
            </p:cNvPicPr>
            <p:nvPr/>
          </p:nvPicPr>
          <p:blipFill>
            <a:blip r:embed="rId3"/>
            <a:stretch>
              <a:fillRect/>
            </a:stretch>
          </p:blipFill>
          <p:spPr>
            <a:xfrm>
              <a:off x="362780" y="4245461"/>
              <a:ext cx="830136" cy="830136"/>
            </a:xfrm>
            <a:prstGeom prst="rect">
              <a:avLst/>
            </a:prstGeom>
          </p:spPr>
        </p:pic>
        <p:pic>
          <p:nvPicPr>
            <p:cNvPr id="5" name="Imagem 4">
              <a:extLst>
                <a:ext uri="{FF2B5EF4-FFF2-40B4-BE49-F238E27FC236}">
                  <a16:creationId xmlns:a16="http://schemas.microsoft.com/office/drawing/2014/main" id="{FCDB68C3-B4A1-101C-D577-5F55E4E57CD7}"/>
                </a:ext>
              </a:extLst>
            </p:cNvPr>
            <p:cNvPicPr>
              <a:picLocks noChangeAspect="1"/>
            </p:cNvPicPr>
            <p:nvPr/>
          </p:nvPicPr>
          <p:blipFill>
            <a:blip r:embed="rId4"/>
            <a:stretch>
              <a:fillRect/>
            </a:stretch>
          </p:blipFill>
          <p:spPr>
            <a:xfrm>
              <a:off x="369308" y="5033654"/>
              <a:ext cx="817081" cy="817081"/>
            </a:xfrm>
            <a:prstGeom prst="rect">
              <a:avLst/>
            </a:prstGeom>
          </p:spPr>
        </p:pic>
        <p:sp>
          <p:nvSpPr>
            <p:cNvPr id="6" name="CaixaDeTexto 5">
              <a:extLst>
                <a:ext uri="{FF2B5EF4-FFF2-40B4-BE49-F238E27FC236}">
                  <a16:creationId xmlns:a16="http://schemas.microsoft.com/office/drawing/2014/main" id="{C1450261-1FF8-CCF6-5DBE-952FC5F2A507}"/>
                </a:ext>
              </a:extLst>
            </p:cNvPr>
            <p:cNvSpPr txBox="1"/>
            <p:nvPr/>
          </p:nvSpPr>
          <p:spPr>
            <a:xfrm>
              <a:off x="363119" y="5863790"/>
              <a:ext cx="837473" cy="369332"/>
            </a:xfrm>
            <a:prstGeom prst="rect">
              <a:avLst/>
            </a:prstGeom>
            <a:noFill/>
          </p:spPr>
          <p:txBody>
            <a:bodyPr wrap="none" rtlCol="0">
              <a:spAutoFit/>
            </a:bodyPr>
            <a:lstStyle/>
            <a:p>
              <a:r>
                <a:rPr lang="pt-BR" b="1" dirty="0"/>
                <a:t>Outros</a:t>
              </a:r>
            </a:p>
          </p:txBody>
        </p:sp>
      </p:grpSp>
      <p:cxnSp>
        <p:nvCxnSpPr>
          <p:cNvPr id="8" name="Conector Reto 7">
            <a:extLst>
              <a:ext uri="{FF2B5EF4-FFF2-40B4-BE49-F238E27FC236}">
                <a16:creationId xmlns:a16="http://schemas.microsoft.com/office/drawing/2014/main" id="{2C83FC76-2489-F1FE-72A7-1211D4B611E7}"/>
              </a:ext>
            </a:extLst>
          </p:cNvPr>
          <p:cNvCxnSpPr>
            <a:cxnSpLocks/>
          </p:cNvCxnSpPr>
          <p:nvPr/>
        </p:nvCxnSpPr>
        <p:spPr>
          <a:xfrm flipH="1">
            <a:off x="245324" y="1459502"/>
            <a:ext cx="117045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D1F4B1AF-1A32-CC05-13C1-30793F8D5689}"/>
              </a:ext>
            </a:extLst>
          </p:cNvPr>
          <p:cNvSpPr txBox="1"/>
          <p:nvPr/>
        </p:nvSpPr>
        <p:spPr>
          <a:xfrm>
            <a:off x="4089733" y="1124995"/>
            <a:ext cx="1559611" cy="369332"/>
          </a:xfrm>
          <a:prstGeom prst="rect">
            <a:avLst/>
          </a:prstGeom>
          <a:noFill/>
        </p:spPr>
        <p:txBody>
          <a:bodyPr wrap="square" rtlCol="0">
            <a:spAutoFit/>
          </a:bodyPr>
          <a:lstStyle/>
          <a:p>
            <a:pPr algn="ctr"/>
            <a:r>
              <a:rPr lang="pt-BR" dirty="0"/>
              <a:t>Preço</a:t>
            </a:r>
          </a:p>
        </p:txBody>
      </p:sp>
      <p:sp>
        <p:nvSpPr>
          <p:cNvPr id="11" name="CaixaDeTexto 10">
            <a:extLst>
              <a:ext uri="{FF2B5EF4-FFF2-40B4-BE49-F238E27FC236}">
                <a16:creationId xmlns:a16="http://schemas.microsoft.com/office/drawing/2014/main" id="{F262598A-8201-D40A-75B0-3BD315A48194}"/>
              </a:ext>
            </a:extLst>
          </p:cNvPr>
          <p:cNvSpPr txBox="1"/>
          <p:nvPr/>
        </p:nvSpPr>
        <p:spPr>
          <a:xfrm>
            <a:off x="9146774" y="1124995"/>
            <a:ext cx="1559610" cy="369332"/>
          </a:xfrm>
          <a:prstGeom prst="rect">
            <a:avLst/>
          </a:prstGeom>
          <a:noFill/>
        </p:spPr>
        <p:txBody>
          <a:bodyPr wrap="square" rtlCol="0">
            <a:spAutoFit/>
          </a:bodyPr>
          <a:lstStyle/>
          <a:p>
            <a:pPr algn="ctr"/>
            <a:r>
              <a:rPr lang="pt-BR" dirty="0"/>
              <a:t>Preço Médio</a:t>
            </a:r>
          </a:p>
        </p:txBody>
      </p:sp>
      <p:pic>
        <p:nvPicPr>
          <p:cNvPr id="12" name="Picture 6">
            <a:extLst>
              <a:ext uri="{FF2B5EF4-FFF2-40B4-BE49-F238E27FC236}">
                <a16:creationId xmlns:a16="http://schemas.microsoft.com/office/drawing/2014/main" id="{9FA7A660-3FB9-D832-1D15-D5619D8C8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420" y="1494326"/>
            <a:ext cx="3804236" cy="259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EBFCF69-7781-346E-DCFB-E6F92E64D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9969" y="1494326"/>
            <a:ext cx="3873221" cy="259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64D1CA-B90C-5B56-749C-C4411D4AC7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7420" y="4180684"/>
            <a:ext cx="3804236" cy="259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124607-0AD8-51FB-4E5D-14B6ABEA7B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9968" y="4180684"/>
            <a:ext cx="3873222" cy="2592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0732D41A-13A5-3FA1-BB9E-33904AD005F4}"/>
              </a:ext>
            </a:extLst>
          </p:cNvPr>
          <p:cNvCxnSpPr>
            <a:cxnSpLocks/>
          </p:cNvCxnSpPr>
          <p:nvPr/>
        </p:nvCxnSpPr>
        <p:spPr>
          <a:xfrm flipH="1">
            <a:off x="245324" y="4123876"/>
            <a:ext cx="117045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5C099CD6-EBA7-A077-7FE6-D36D08A0F4A3}"/>
              </a:ext>
            </a:extLst>
          </p:cNvPr>
          <p:cNvSpPr txBox="1"/>
          <p:nvPr/>
        </p:nvSpPr>
        <p:spPr>
          <a:xfrm>
            <a:off x="0" y="1124995"/>
            <a:ext cx="1559611" cy="369332"/>
          </a:xfrm>
          <a:prstGeom prst="rect">
            <a:avLst/>
          </a:prstGeom>
          <a:noFill/>
        </p:spPr>
        <p:txBody>
          <a:bodyPr wrap="square" rtlCol="0">
            <a:spAutoFit/>
          </a:bodyPr>
          <a:lstStyle/>
          <a:p>
            <a:pPr algn="ctr"/>
            <a:r>
              <a:rPr lang="pt-BR" dirty="0"/>
              <a:t>Modelo</a:t>
            </a:r>
          </a:p>
        </p:txBody>
      </p:sp>
    </p:spTree>
    <p:extLst>
      <p:ext uri="{BB962C8B-B14F-4D97-AF65-F5344CB8AC3E}">
        <p14:creationId xmlns:p14="http://schemas.microsoft.com/office/powerpoint/2010/main" val="469462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Reprocessamento do Modelo</a:t>
            </a:r>
            <a:br>
              <a:rPr lang="pt-BR" dirty="0"/>
            </a:br>
            <a:r>
              <a:rPr lang="pt-BR" sz="1600" dirty="0"/>
              <a:t>Com a abertura das variáveis espera-se um caibramento dos pesos, assim as novas variáveis podem descrever melhor o modelo</a:t>
            </a:r>
          </a:p>
        </p:txBody>
      </p:sp>
      <p:pic>
        <p:nvPicPr>
          <p:cNvPr id="3074" name="Picture 2">
            <a:extLst>
              <a:ext uri="{FF2B5EF4-FFF2-40B4-BE49-F238E27FC236}">
                <a16:creationId xmlns:a16="http://schemas.microsoft.com/office/drawing/2014/main" id="{F5FD6946-D7C9-2492-C96A-EDCB584B7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57" y="1132270"/>
            <a:ext cx="5693880" cy="28879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598BE9A-B838-04CA-0833-54DBB96B6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6" y="3980797"/>
            <a:ext cx="5693881" cy="288793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86B5FC5-A899-91CB-26AC-0C716A9BAB2D}"/>
              </a:ext>
            </a:extLst>
          </p:cNvPr>
          <p:cNvSpPr txBox="1"/>
          <p:nvPr/>
        </p:nvSpPr>
        <p:spPr>
          <a:xfrm rot="16200000">
            <a:off x="-519672" y="2096612"/>
            <a:ext cx="1559611" cy="369332"/>
          </a:xfrm>
          <a:prstGeom prst="rect">
            <a:avLst/>
          </a:prstGeom>
          <a:noFill/>
        </p:spPr>
        <p:txBody>
          <a:bodyPr wrap="square" rtlCol="0">
            <a:spAutoFit/>
          </a:bodyPr>
          <a:lstStyle/>
          <a:p>
            <a:pPr algn="ctr"/>
            <a:r>
              <a:rPr lang="pt-BR" dirty="0"/>
              <a:t>Preço</a:t>
            </a:r>
          </a:p>
        </p:txBody>
      </p:sp>
      <p:sp>
        <p:nvSpPr>
          <p:cNvPr id="6" name="CaixaDeTexto 5">
            <a:extLst>
              <a:ext uri="{FF2B5EF4-FFF2-40B4-BE49-F238E27FC236}">
                <a16:creationId xmlns:a16="http://schemas.microsoft.com/office/drawing/2014/main" id="{31C810AA-5FE5-5ED5-54AE-9FCB69560F4A}"/>
              </a:ext>
            </a:extLst>
          </p:cNvPr>
          <p:cNvSpPr txBox="1"/>
          <p:nvPr/>
        </p:nvSpPr>
        <p:spPr>
          <a:xfrm rot="16200000">
            <a:off x="-519673" y="5120284"/>
            <a:ext cx="1559610" cy="369332"/>
          </a:xfrm>
          <a:prstGeom prst="rect">
            <a:avLst/>
          </a:prstGeom>
          <a:noFill/>
        </p:spPr>
        <p:txBody>
          <a:bodyPr wrap="square" rtlCol="0">
            <a:spAutoFit/>
          </a:bodyPr>
          <a:lstStyle/>
          <a:p>
            <a:pPr algn="ctr"/>
            <a:r>
              <a:rPr lang="pt-BR" dirty="0"/>
              <a:t>Preço Médio</a:t>
            </a:r>
          </a:p>
        </p:txBody>
      </p:sp>
      <p:sp>
        <p:nvSpPr>
          <p:cNvPr id="7" name="Retângulo 6">
            <a:extLst>
              <a:ext uri="{FF2B5EF4-FFF2-40B4-BE49-F238E27FC236}">
                <a16:creationId xmlns:a16="http://schemas.microsoft.com/office/drawing/2014/main" id="{7E6E7041-61C2-DE8F-70EB-C721C0E85F0B}"/>
              </a:ext>
            </a:extLst>
          </p:cNvPr>
          <p:cNvSpPr/>
          <p:nvPr/>
        </p:nvSpPr>
        <p:spPr>
          <a:xfrm>
            <a:off x="6574221" y="1089015"/>
            <a:ext cx="5617779" cy="5768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u="sng" dirty="0">
                <a:solidFill>
                  <a:srgbClr val="002060"/>
                </a:solidFill>
              </a:rPr>
              <a:t>Novas variáveis</a:t>
            </a:r>
          </a:p>
          <a:p>
            <a:pPr algn="ctr"/>
            <a:endParaRPr lang="pt-BR" dirty="0">
              <a:solidFill>
                <a:srgbClr val="002060"/>
              </a:solidFill>
            </a:endParaRPr>
          </a:p>
          <a:p>
            <a:r>
              <a:rPr lang="pt-BR" dirty="0">
                <a:solidFill>
                  <a:srgbClr val="002060"/>
                </a:solidFill>
              </a:rPr>
              <a:t>As entradas de fertilizante e petróleo foram divididas de acordo com pais de origem da importação. </a:t>
            </a:r>
          </a:p>
          <a:p>
            <a:endParaRPr lang="pt-BR" dirty="0">
              <a:solidFill>
                <a:srgbClr val="002060"/>
              </a:solidFill>
            </a:endParaRPr>
          </a:p>
          <a:p>
            <a:r>
              <a:rPr lang="pt-BR" dirty="0">
                <a:solidFill>
                  <a:srgbClr val="002060"/>
                </a:solidFill>
              </a:rPr>
              <a:t>Isto foi executado para que tenhamos uma claridade maior do impacto da Rússia e Ucrânia em determinadas variáveis (entradas, input ou importação) </a:t>
            </a:r>
          </a:p>
        </p:txBody>
      </p:sp>
      <p:cxnSp>
        <p:nvCxnSpPr>
          <p:cNvPr id="8" name="Conector Reto 7">
            <a:extLst>
              <a:ext uri="{FF2B5EF4-FFF2-40B4-BE49-F238E27FC236}">
                <a16:creationId xmlns:a16="http://schemas.microsoft.com/office/drawing/2014/main" id="{7671FD41-58F5-44DD-15F2-864479C530AA}"/>
              </a:ext>
            </a:extLst>
          </p:cNvPr>
          <p:cNvCxnSpPr/>
          <p:nvPr/>
        </p:nvCxnSpPr>
        <p:spPr>
          <a:xfrm>
            <a:off x="6452135"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51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Influencia Russa e Ucraniana</a:t>
            </a:r>
            <a:br>
              <a:rPr lang="pt-BR" dirty="0"/>
            </a:br>
            <a:r>
              <a:rPr lang="pt-BR" sz="3000" dirty="0"/>
              <a:t>PLS: impacto da Rússia e Ucrânia em cada variável</a:t>
            </a:r>
          </a:p>
        </p:txBody>
      </p:sp>
      <p:pic>
        <p:nvPicPr>
          <p:cNvPr id="2050" name="Picture 2">
            <a:extLst>
              <a:ext uri="{FF2B5EF4-FFF2-40B4-BE49-F238E27FC236}">
                <a16:creationId xmlns:a16="http://schemas.microsoft.com/office/drawing/2014/main" id="{89A6BB40-1D4E-2152-3DC2-0630E900D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 y="1646882"/>
            <a:ext cx="3092231" cy="33000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4C44FE6-A0E2-85E7-722A-2DC3D16F4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932" y="1646882"/>
            <a:ext cx="3033411" cy="33000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BEA0CDD-C269-FC9D-11AC-DC7E7558E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190" y="1646882"/>
            <a:ext cx="3023481" cy="33000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E984CED-BE4E-0902-428C-419E3CD58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8519" y="1646882"/>
            <a:ext cx="3023481" cy="330585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4E68BCDB-55DC-0AA1-5A6E-063857E5E53F}"/>
              </a:ext>
            </a:extLst>
          </p:cNvPr>
          <p:cNvSpPr txBox="1"/>
          <p:nvPr/>
        </p:nvSpPr>
        <p:spPr>
          <a:xfrm>
            <a:off x="2326279" y="1124995"/>
            <a:ext cx="1559611" cy="369332"/>
          </a:xfrm>
          <a:prstGeom prst="rect">
            <a:avLst/>
          </a:prstGeom>
          <a:noFill/>
        </p:spPr>
        <p:txBody>
          <a:bodyPr wrap="square" rtlCol="0">
            <a:spAutoFit/>
          </a:bodyPr>
          <a:lstStyle/>
          <a:p>
            <a:pPr algn="ctr"/>
            <a:r>
              <a:rPr lang="pt-BR" dirty="0"/>
              <a:t>Preço</a:t>
            </a:r>
          </a:p>
        </p:txBody>
      </p:sp>
      <p:sp>
        <p:nvSpPr>
          <p:cNvPr id="8" name="CaixaDeTexto 7">
            <a:extLst>
              <a:ext uri="{FF2B5EF4-FFF2-40B4-BE49-F238E27FC236}">
                <a16:creationId xmlns:a16="http://schemas.microsoft.com/office/drawing/2014/main" id="{30A32BE8-DB02-BB68-0A75-D41D0A08B0D7}"/>
              </a:ext>
            </a:extLst>
          </p:cNvPr>
          <p:cNvSpPr txBox="1"/>
          <p:nvPr/>
        </p:nvSpPr>
        <p:spPr>
          <a:xfrm>
            <a:off x="8386866" y="1124995"/>
            <a:ext cx="1559610" cy="369332"/>
          </a:xfrm>
          <a:prstGeom prst="rect">
            <a:avLst/>
          </a:prstGeom>
          <a:noFill/>
        </p:spPr>
        <p:txBody>
          <a:bodyPr wrap="square" rtlCol="0">
            <a:spAutoFit/>
          </a:bodyPr>
          <a:lstStyle/>
          <a:p>
            <a:pPr algn="ctr"/>
            <a:r>
              <a:rPr lang="pt-BR" dirty="0"/>
              <a:t>Preço Médio</a:t>
            </a:r>
          </a:p>
        </p:txBody>
      </p:sp>
      <p:cxnSp>
        <p:nvCxnSpPr>
          <p:cNvPr id="9" name="Conector Reto 8">
            <a:extLst>
              <a:ext uri="{FF2B5EF4-FFF2-40B4-BE49-F238E27FC236}">
                <a16:creationId xmlns:a16="http://schemas.microsoft.com/office/drawing/2014/main" id="{3E23813F-53F1-91A1-A35A-E48E7AA296CD}"/>
              </a:ext>
            </a:extLst>
          </p:cNvPr>
          <p:cNvCxnSpPr>
            <a:cxnSpLocks/>
          </p:cNvCxnSpPr>
          <p:nvPr/>
        </p:nvCxnSpPr>
        <p:spPr>
          <a:xfrm flipV="1">
            <a:off x="6141342" y="1021278"/>
            <a:ext cx="925" cy="4528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Seta para a Direita 15">
            <a:extLst>
              <a:ext uri="{FF2B5EF4-FFF2-40B4-BE49-F238E27FC236}">
                <a16:creationId xmlns:a16="http://schemas.microsoft.com/office/drawing/2014/main" id="{74FD700E-3B6D-1C48-7384-5D370B8DA1CD}"/>
              </a:ext>
            </a:extLst>
          </p:cNvPr>
          <p:cNvSpPr/>
          <p:nvPr/>
        </p:nvSpPr>
        <p:spPr>
          <a:xfrm rot="16200000">
            <a:off x="6157108"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D4D96EAE-0DD2-20E4-1876-926DA7648E30}"/>
              </a:ext>
            </a:extLst>
          </p:cNvPr>
          <p:cNvSpPr/>
          <p:nvPr/>
        </p:nvSpPr>
        <p:spPr>
          <a:xfrm rot="16200000">
            <a:off x="7449978"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BB19C9E4-FC93-A5E3-2677-E2FD5CB84A9E}"/>
              </a:ext>
            </a:extLst>
          </p:cNvPr>
          <p:cNvSpPr/>
          <p:nvPr/>
        </p:nvSpPr>
        <p:spPr>
          <a:xfrm rot="16200000">
            <a:off x="8100722"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2A56E87F-103A-EB45-4F57-C948FD85CD25}"/>
              </a:ext>
            </a:extLst>
          </p:cNvPr>
          <p:cNvSpPr/>
          <p:nvPr/>
        </p:nvSpPr>
        <p:spPr>
          <a:xfrm>
            <a:off x="9285890" y="4187673"/>
            <a:ext cx="2617076" cy="78819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Seta para a Direita 24">
            <a:extLst>
              <a:ext uri="{FF2B5EF4-FFF2-40B4-BE49-F238E27FC236}">
                <a16:creationId xmlns:a16="http://schemas.microsoft.com/office/drawing/2014/main" id="{91819851-0C92-B6C6-E458-C5431834A014}"/>
              </a:ext>
            </a:extLst>
          </p:cNvPr>
          <p:cNvSpPr/>
          <p:nvPr/>
        </p:nvSpPr>
        <p:spPr>
          <a:xfrm rot="16200000">
            <a:off x="97447"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a:extLst>
              <a:ext uri="{FF2B5EF4-FFF2-40B4-BE49-F238E27FC236}">
                <a16:creationId xmlns:a16="http://schemas.microsoft.com/office/drawing/2014/main" id="{E49E407D-D8FF-FBA7-EF28-D3FB131FCE72}"/>
              </a:ext>
            </a:extLst>
          </p:cNvPr>
          <p:cNvSpPr/>
          <p:nvPr/>
        </p:nvSpPr>
        <p:spPr>
          <a:xfrm rot="16200000">
            <a:off x="1108024"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a:extLst>
              <a:ext uri="{FF2B5EF4-FFF2-40B4-BE49-F238E27FC236}">
                <a16:creationId xmlns:a16="http://schemas.microsoft.com/office/drawing/2014/main" id="{F4D88C30-5724-05CF-444F-E52318B85805}"/>
              </a:ext>
            </a:extLst>
          </p:cNvPr>
          <p:cNvSpPr/>
          <p:nvPr/>
        </p:nvSpPr>
        <p:spPr>
          <a:xfrm>
            <a:off x="1957029" y="4187673"/>
            <a:ext cx="1149055" cy="78819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Seta para a Direita 28">
            <a:extLst>
              <a:ext uri="{FF2B5EF4-FFF2-40B4-BE49-F238E27FC236}">
                <a16:creationId xmlns:a16="http://schemas.microsoft.com/office/drawing/2014/main" id="{B630FBF7-6F8F-B3F0-03EE-E699CA6D12BD}"/>
              </a:ext>
            </a:extLst>
          </p:cNvPr>
          <p:cNvSpPr/>
          <p:nvPr/>
        </p:nvSpPr>
        <p:spPr>
          <a:xfrm rot="16200000">
            <a:off x="5128549" y="4847196"/>
            <a:ext cx="409903" cy="44143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a:extLst>
              <a:ext uri="{FF2B5EF4-FFF2-40B4-BE49-F238E27FC236}">
                <a16:creationId xmlns:a16="http://schemas.microsoft.com/office/drawing/2014/main" id="{66210FE9-6A4B-3195-5D7A-603274C2F993}"/>
              </a:ext>
            </a:extLst>
          </p:cNvPr>
          <p:cNvSpPr/>
          <p:nvPr/>
        </p:nvSpPr>
        <p:spPr>
          <a:xfrm>
            <a:off x="3892745" y="4187673"/>
            <a:ext cx="779529" cy="78819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EA6843D3-17B1-C6B7-95D6-997A4ED5511B}"/>
              </a:ext>
            </a:extLst>
          </p:cNvPr>
          <p:cNvSpPr/>
          <p:nvPr/>
        </p:nvSpPr>
        <p:spPr>
          <a:xfrm>
            <a:off x="13854" y="5336010"/>
            <a:ext cx="12178146" cy="1521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dirty="0">
                <a:solidFill>
                  <a:srgbClr val="002060"/>
                </a:solidFill>
              </a:rPr>
              <a:t>Forte impacto da Rússia, isto impacta no preço e no preço médio (12M). Consequentemente pode gerar um aumento do custo da produção que levará a dois impactos diretos (modelo “simplista”):</a:t>
            </a:r>
          </a:p>
          <a:p>
            <a:pPr algn="ctr"/>
            <a:r>
              <a:rPr lang="pt-BR" sz="1200" i="1" dirty="0">
                <a:solidFill>
                  <a:srgbClr val="002060"/>
                </a:solidFill>
              </a:rPr>
              <a:t>Lucro Bruto = Faturamento Bruto (Vendas) – [Custos (Semente, Insumos e Outros) + Despesas (Mao de Obra, Maquinas e outros)</a:t>
            </a:r>
          </a:p>
          <a:p>
            <a:pPr marL="342900" indent="-342900">
              <a:buAutoNum type="arabicParenR"/>
            </a:pPr>
            <a:r>
              <a:rPr lang="pt-BR" dirty="0">
                <a:solidFill>
                  <a:srgbClr val="002060"/>
                </a:solidFill>
              </a:rPr>
              <a:t>Aumento do preço e manutenção da margem de produção</a:t>
            </a:r>
          </a:p>
          <a:p>
            <a:pPr marL="342900" indent="-342900">
              <a:buAutoNum type="arabicParenR"/>
            </a:pPr>
            <a:r>
              <a:rPr lang="pt-BR" dirty="0">
                <a:solidFill>
                  <a:srgbClr val="002060"/>
                </a:solidFill>
              </a:rPr>
              <a:t>Manutenção da dos preços e redução da margem de produção</a:t>
            </a:r>
          </a:p>
        </p:txBody>
      </p:sp>
    </p:spTree>
    <p:extLst>
      <p:ext uri="{BB962C8B-B14F-4D97-AF65-F5344CB8AC3E}">
        <p14:creationId xmlns:p14="http://schemas.microsoft.com/office/powerpoint/2010/main" val="7794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Metodologia ágil</a:t>
            </a:r>
            <a:br>
              <a:rPr lang="pt-BR" dirty="0"/>
            </a:br>
            <a:r>
              <a:rPr lang="pt-BR" sz="3000" dirty="0"/>
              <a:t>Entregas faseadas</a:t>
            </a:r>
          </a:p>
        </p:txBody>
      </p:sp>
      <p:pic>
        <p:nvPicPr>
          <p:cNvPr id="3" name="Imagem 2">
            <a:extLst>
              <a:ext uri="{FF2B5EF4-FFF2-40B4-BE49-F238E27FC236}">
                <a16:creationId xmlns:a16="http://schemas.microsoft.com/office/drawing/2014/main" id="{F486C12B-8D2F-9230-4BA6-9BE8E4630BF7}"/>
              </a:ext>
            </a:extLst>
          </p:cNvPr>
          <p:cNvPicPr>
            <a:picLocks noChangeAspect="1"/>
          </p:cNvPicPr>
          <p:nvPr/>
        </p:nvPicPr>
        <p:blipFill>
          <a:blip r:embed="rId2"/>
          <a:stretch>
            <a:fillRect/>
          </a:stretch>
        </p:blipFill>
        <p:spPr>
          <a:xfrm>
            <a:off x="3899922" y="1578897"/>
            <a:ext cx="1069200" cy="1069200"/>
          </a:xfrm>
          <a:prstGeom prst="rect">
            <a:avLst/>
          </a:prstGeom>
        </p:spPr>
      </p:pic>
      <p:grpSp>
        <p:nvGrpSpPr>
          <p:cNvPr id="4" name="Agrupar 3">
            <a:extLst>
              <a:ext uri="{FF2B5EF4-FFF2-40B4-BE49-F238E27FC236}">
                <a16:creationId xmlns:a16="http://schemas.microsoft.com/office/drawing/2014/main" id="{6837D96D-9383-A7CB-146D-AAF82183D9D3}"/>
              </a:ext>
            </a:extLst>
          </p:cNvPr>
          <p:cNvGrpSpPr/>
          <p:nvPr/>
        </p:nvGrpSpPr>
        <p:grpSpPr>
          <a:xfrm>
            <a:off x="7062534" y="1117590"/>
            <a:ext cx="837812" cy="1987661"/>
            <a:chOff x="362780" y="4245461"/>
            <a:chExt cx="837812" cy="1987661"/>
          </a:xfrm>
        </p:grpSpPr>
        <p:pic>
          <p:nvPicPr>
            <p:cNvPr id="5" name="Imagem 4">
              <a:extLst>
                <a:ext uri="{FF2B5EF4-FFF2-40B4-BE49-F238E27FC236}">
                  <a16:creationId xmlns:a16="http://schemas.microsoft.com/office/drawing/2014/main" id="{FBF25925-7A6C-D292-60BD-2711CED4CBCF}"/>
                </a:ext>
              </a:extLst>
            </p:cNvPr>
            <p:cNvPicPr>
              <a:picLocks noChangeAspect="1"/>
            </p:cNvPicPr>
            <p:nvPr/>
          </p:nvPicPr>
          <p:blipFill>
            <a:blip r:embed="rId3"/>
            <a:stretch>
              <a:fillRect/>
            </a:stretch>
          </p:blipFill>
          <p:spPr>
            <a:xfrm>
              <a:off x="362780" y="4245461"/>
              <a:ext cx="830136" cy="830136"/>
            </a:xfrm>
            <a:prstGeom prst="rect">
              <a:avLst/>
            </a:prstGeom>
          </p:spPr>
        </p:pic>
        <p:pic>
          <p:nvPicPr>
            <p:cNvPr id="6" name="Imagem 5">
              <a:extLst>
                <a:ext uri="{FF2B5EF4-FFF2-40B4-BE49-F238E27FC236}">
                  <a16:creationId xmlns:a16="http://schemas.microsoft.com/office/drawing/2014/main" id="{25674F41-43D7-C669-8811-DCB22443D47D}"/>
                </a:ext>
              </a:extLst>
            </p:cNvPr>
            <p:cNvPicPr>
              <a:picLocks noChangeAspect="1"/>
            </p:cNvPicPr>
            <p:nvPr/>
          </p:nvPicPr>
          <p:blipFill>
            <a:blip r:embed="rId4"/>
            <a:stretch>
              <a:fillRect/>
            </a:stretch>
          </p:blipFill>
          <p:spPr>
            <a:xfrm>
              <a:off x="369308" y="5033654"/>
              <a:ext cx="817081" cy="817081"/>
            </a:xfrm>
            <a:prstGeom prst="rect">
              <a:avLst/>
            </a:prstGeom>
          </p:spPr>
        </p:pic>
        <p:sp>
          <p:nvSpPr>
            <p:cNvPr id="7" name="CaixaDeTexto 6">
              <a:extLst>
                <a:ext uri="{FF2B5EF4-FFF2-40B4-BE49-F238E27FC236}">
                  <a16:creationId xmlns:a16="http://schemas.microsoft.com/office/drawing/2014/main" id="{61AD8FDA-1113-8D8D-F34E-3120B6EA475F}"/>
                </a:ext>
              </a:extLst>
            </p:cNvPr>
            <p:cNvSpPr txBox="1"/>
            <p:nvPr/>
          </p:nvSpPr>
          <p:spPr>
            <a:xfrm>
              <a:off x="363119" y="5863790"/>
              <a:ext cx="837473" cy="369332"/>
            </a:xfrm>
            <a:prstGeom prst="rect">
              <a:avLst/>
            </a:prstGeom>
            <a:noFill/>
          </p:spPr>
          <p:txBody>
            <a:bodyPr wrap="none" rtlCol="0">
              <a:spAutoFit/>
            </a:bodyPr>
            <a:lstStyle/>
            <a:p>
              <a:r>
                <a:rPr lang="pt-BR" b="1" dirty="0"/>
                <a:t>Outros</a:t>
              </a:r>
            </a:p>
          </p:txBody>
        </p:sp>
      </p:grpSp>
      <p:pic>
        <p:nvPicPr>
          <p:cNvPr id="8" name="Imagem 7">
            <a:extLst>
              <a:ext uri="{FF2B5EF4-FFF2-40B4-BE49-F238E27FC236}">
                <a16:creationId xmlns:a16="http://schemas.microsoft.com/office/drawing/2014/main" id="{694DA2F2-812A-ED1C-78D6-3183E69375F2}"/>
              </a:ext>
            </a:extLst>
          </p:cNvPr>
          <p:cNvPicPr>
            <a:picLocks noChangeAspect="1"/>
          </p:cNvPicPr>
          <p:nvPr/>
        </p:nvPicPr>
        <p:blipFill>
          <a:blip r:embed="rId5"/>
          <a:stretch>
            <a:fillRect/>
          </a:stretch>
        </p:blipFill>
        <p:spPr>
          <a:xfrm>
            <a:off x="737310" y="1578897"/>
            <a:ext cx="1069200" cy="1069200"/>
          </a:xfrm>
          <a:prstGeom prst="rect">
            <a:avLst/>
          </a:prstGeom>
        </p:spPr>
      </p:pic>
      <p:pic>
        <p:nvPicPr>
          <p:cNvPr id="9" name="Imagem 8">
            <a:extLst>
              <a:ext uri="{FF2B5EF4-FFF2-40B4-BE49-F238E27FC236}">
                <a16:creationId xmlns:a16="http://schemas.microsoft.com/office/drawing/2014/main" id="{7441EEFE-F134-E76D-A683-9400872878DF}"/>
              </a:ext>
            </a:extLst>
          </p:cNvPr>
          <p:cNvPicPr>
            <a:picLocks noChangeAspect="1"/>
          </p:cNvPicPr>
          <p:nvPr/>
        </p:nvPicPr>
        <p:blipFill>
          <a:blip r:embed="rId6"/>
          <a:stretch>
            <a:fillRect/>
          </a:stretch>
        </p:blipFill>
        <p:spPr>
          <a:xfrm>
            <a:off x="9993758" y="1578897"/>
            <a:ext cx="1069200" cy="1069200"/>
          </a:xfrm>
          <a:prstGeom prst="rect">
            <a:avLst/>
          </a:prstGeom>
        </p:spPr>
      </p:pic>
      <p:graphicFrame>
        <p:nvGraphicFramePr>
          <p:cNvPr id="10" name="Tabela 10">
            <a:extLst>
              <a:ext uri="{FF2B5EF4-FFF2-40B4-BE49-F238E27FC236}">
                <a16:creationId xmlns:a16="http://schemas.microsoft.com/office/drawing/2014/main" id="{60CD987B-FA59-A32B-BCE3-41779DDD6345}"/>
              </a:ext>
            </a:extLst>
          </p:cNvPr>
          <p:cNvGraphicFramePr>
            <a:graphicFrameLocks noGrp="1"/>
          </p:cNvGraphicFramePr>
          <p:nvPr>
            <p:extLst>
              <p:ext uri="{D42A27DB-BD31-4B8C-83A1-F6EECF244321}">
                <p14:modId xmlns:p14="http://schemas.microsoft.com/office/powerpoint/2010/main" val="3650392035"/>
              </p:ext>
            </p:extLst>
          </p:nvPr>
        </p:nvGraphicFramePr>
        <p:xfrm>
          <a:off x="0" y="3172105"/>
          <a:ext cx="11887200" cy="3685896"/>
        </p:xfrm>
        <a:graphic>
          <a:graphicData uri="http://schemas.openxmlformats.org/drawingml/2006/table">
            <a:tbl>
              <a:tblPr firstRow="1" bandRow="1">
                <a:tableStyleId>{5940675A-B579-460E-94D1-54222C63F5DA}</a:tableStyleId>
              </a:tblPr>
              <a:tblGrid>
                <a:gridCol w="2971800">
                  <a:extLst>
                    <a:ext uri="{9D8B030D-6E8A-4147-A177-3AD203B41FA5}">
                      <a16:colId xmlns:a16="http://schemas.microsoft.com/office/drawing/2014/main" val="1156265548"/>
                    </a:ext>
                  </a:extLst>
                </a:gridCol>
                <a:gridCol w="2971800">
                  <a:extLst>
                    <a:ext uri="{9D8B030D-6E8A-4147-A177-3AD203B41FA5}">
                      <a16:colId xmlns:a16="http://schemas.microsoft.com/office/drawing/2014/main" val="2264188273"/>
                    </a:ext>
                  </a:extLst>
                </a:gridCol>
                <a:gridCol w="2971800">
                  <a:extLst>
                    <a:ext uri="{9D8B030D-6E8A-4147-A177-3AD203B41FA5}">
                      <a16:colId xmlns:a16="http://schemas.microsoft.com/office/drawing/2014/main" val="2944477843"/>
                    </a:ext>
                  </a:extLst>
                </a:gridCol>
                <a:gridCol w="2971800">
                  <a:extLst>
                    <a:ext uri="{9D8B030D-6E8A-4147-A177-3AD203B41FA5}">
                      <a16:colId xmlns:a16="http://schemas.microsoft.com/office/drawing/2014/main" val="339868535"/>
                    </a:ext>
                  </a:extLst>
                </a:gridCol>
              </a:tblGrid>
              <a:tr h="1228632">
                <a:tc>
                  <a:txBody>
                    <a:bodyPr/>
                    <a:lstStyle/>
                    <a:p>
                      <a:pPr algn="ctr"/>
                      <a:r>
                        <a:rPr lang="pt-BR" u="sng" dirty="0"/>
                        <a:t>Variáveis desejadas</a:t>
                      </a:r>
                    </a:p>
                    <a:p>
                      <a:pPr algn="l"/>
                      <a:r>
                        <a:rPr lang="pt-BR" dirty="0"/>
                        <a:t>Importação de Petróleo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Importação de Fertilizantes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Exportação de Grãos</a:t>
                      </a:r>
                    </a:p>
                  </a:txBody>
                  <a:tcPr>
                    <a:lnL w="12700" cmpd="sng">
                      <a:noFill/>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u="sng" dirty="0"/>
                        <a:t>Modelo geral</a:t>
                      </a:r>
                    </a:p>
                    <a:p>
                      <a:pPr algn="l"/>
                      <a:endParaRPr lang="pt-BR" dirty="0"/>
                    </a:p>
                    <a:p>
                      <a:pPr algn="l"/>
                      <a:r>
                        <a:rPr lang="pt-BR" dirty="0"/>
                        <a:t>PLS e assertividade do modelo</a:t>
                      </a: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u="sng" dirty="0"/>
                        <a:t>Desmembramento das variáveis</a:t>
                      </a:r>
                    </a:p>
                    <a:p>
                      <a:pPr algn="l"/>
                      <a:r>
                        <a:rPr lang="pt-BR" dirty="0"/>
                        <a:t>PLS e realimentando o modelo</a:t>
                      </a:r>
                    </a:p>
                  </a:txBody>
                  <a:tcP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u="sng" dirty="0"/>
                        <a:t>Desenho de cenários</a:t>
                      </a:r>
                    </a:p>
                    <a:p>
                      <a:pPr algn="l"/>
                      <a:endParaRPr lang="pt-BR" dirty="0"/>
                    </a:p>
                    <a:p>
                      <a:pPr algn="l"/>
                      <a:r>
                        <a:rPr lang="pt-BR" dirty="0"/>
                        <a:t>Dados passados desenhando o futuro</a:t>
                      </a:r>
                    </a:p>
                  </a:txBody>
                  <a:tcPr>
                    <a:lnL w="12700" cap="flat" cmpd="sng" algn="ctr">
                      <a:solidFill>
                        <a:schemeClr val="tx1"/>
                      </a:solidFill>
                      <a:prstDash val="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5448771"/>
                  </a:ext>
                </a:extLst>
              </a:tr>
              <a:tr h="1228632">
                <a:tc>
                  <a:txBody>
                    <a:bodyPr/>
                    <a:lstStyle/>
                    <a:p>
                      <a:pPr algn="ctr"/>
                      <a:r>
                        <a:rPr lang="pt-BR" dirty="0"/>
                        <a:t>Relação entre as variáveis</a:t>
                      </a:r>
                    </a:p>
                  </a:txBody>
                  <a:tcPr anchor="ct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dirty="0"/>
                        <a:t>Erros com dados passados</a:t>
                      </a:r>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dirty="0"/>
                        <a:t>Analise de cenários passados</a:t>
                      </a:r>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dirty="0"/>
                        <a:t>Estudo de cenários</a:t>
                      </a:r>
                    </a:p>
                  </a:txBody>
                  <a:tcPr anchor="ct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1285711"/>
                  </a:ext>
                </a:extLst>
              </a:tr>
              <a:tr h="1228632">
                <a:tc>
                  <a:txBody>
                    <a:bodyPr/>
                    <a:lstStyle/>
                    <a:p>
                      <a:pPr algn="ctr"/>
                      <a:r>
                        <a:rPr lang="pt-BR" dirty="0" err="1"/>
                        <a:t>Feature</a:t>
                      </a:r>
                      <a:r>
                        <a:rPr lang="pt-BR" dirty="0"/>
                        <a:t> </a:t>
                      </a:r>
                      <a:r>
                        <a:rPr lang="pt-BR" dirty="0" err="1"/>
                        <a:t>Engineering</a:t>
                      </a:r>
                      <a:endParaRPr lang="pt-BR" dirty="0"/>
                    </a:p>
                  </a:txBody>
                  <a:tcPr anchor="ctr">
                    <a:lnL w="12700" cmpd="sng">
                      <a:noFill/>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pt-BR" dirty="0"/>
                        <a:t>Exploração de Modelos</a:t>
                      </a:r>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pt-BR" dirty="0"/>
                        <a:t>Desenvolvimento de ideias e cenários</a:t>
                      </a:r>
                    </a:p>
                  </a:txBody>
                  <a:tcPr anchor="ctr">
                    <a:lnL w="12700" cap="flat" cmpd="sng" algn="ctr">
                      <a:solidFill>
                        <a:schemeClr val="tx1"/>
                      </a:solidFill>
                      <a:prstDash val="dot"/>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pt-BR" dirty="0"/>
                        <a:t>Tomada de decisões</a:t>
                      </a:r>
                    </a:p>
                  </a:txBody>
                  <a:tcPr anchor="ctr">
                    <a:lnL w="12700" cap="flat" cmpd="sng" algn="ctr">
                      <a:solidFill>
                        <a:schemeClr val="tx1"/>
                      </a:solidFill>
                      <a:prstDash val="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748821"/>
                  </a:ext>
                </a:extLst>
              </a:tr>
            </a:tbl>
          </a:graphicData>
        </a:graphic>
      </p:graphicFrame>
    </p:spTree>
    <p:extLst>
      <p:ext uri="{BB962C8B-B14F-4D97-AF65-F5344CB8AC3E}">
        <p14:creationId xmlns:p14="http://schemas.microsoft.com/office/powerpoint/2010/main" val="3410543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Guerra 12 meses</a:t>
            </a:r>
            <a:br>
              <a:rPr lang="pt-BR" dirty="0"/>
            </a:br>
            <a:r>
              <a:rPr lang="pt-BR" sz="1500" dirty="0"/>
              <a:t>Manutenção do volume exportado, redução do volume de fertilizante em 10% e redução da importação (consumo) de combustível em 10% em toda a cadeia</a:t>
            </a:r>
          </a:p>
        </p:txBody>
      </p:sp>
      <p:pic>
        <p:nvPicPr>
          <p:cNvPr id="1026" name="Picture 2">
            <a:extLst>
              <a:ext uri="{FF2B5EF4-FFF2-40B4-BE49-F238E27FC236}">
                <a16:creationId xmlns:a16="http://schemas.microsoft.com/office/drawing/2014/main" id="{B94BD427-F25C-F7CB-F5E0-AE8F8F58A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555750"/>
            <a:ext cx="4902200" cy="374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90159B-DAAA-D4A7-1C5A-A6802D5B8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1555750"/>
            <a:ext cx="4914900" cy="37846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0010C37-90F5-4111-02C4-F35C8535712C}"/>
              </a:ext>
            </a:extLst>
          </p:cNvPr>
          <p:cNvSpPr txBox="1"/>
          <p:nvPr/>
        </p:nvSpPr>
        <p:spPr>
          <a:xfrm>
            <a:off x="2326279" y="1124995"/>
            <a:ext cx="1559611" cy="369332"/>
          </a:xfrm>
          <a:prstGeom prst="rect">
            <a:avLst/>
          </a:prstGeom>
          <a:noFill/>
        </p:spPr>
        <p:txBody>
          <a:bodyPr wrap="square" rtlCol="0">
            <a:spAutoFit/>
          </a:bodyPr>
          <a:lstStyle/>
          <a:p>
            <a:pPr algn="ctr"/>
            <a:r>
              <a:rPr lang="pt-BR" dirty="0"/>
              <a:t>Preço</a:t>
            </a:r>
          </a:p>
        </p:txBody>
      </p:sp>
      <p:sp>
        <p:nvSpPr>
          <p:cNvPr id="6" name="CaixaDeTexto 5">
            <a:extLst>
              <a:ext uri="{FF2B5EF4-FFF2-40B4-BE49-F238E27FC236}">
                <a16:creationId xmlns:a16="http://schemas.microsoft.com/office/drawing/2014/main" id="{4F95BDE4-E72C-C6E7-D711-BC635F379FA6}"/>
              </a:ext>
            </a:extLst>
          </p:cNvPr>
          <p:cNvSpPr txBox="1"/>
          <p:nvPr/>
        </p:nvSpPr>
        <p:spPr>
          <a:xfrm>
            <a:off x="8386866" y="1124995"/>
            <a:ext cx="1559610" cy="369332"/>
          </a:xfrm>
          <a:prstGeom prst="rect">
            <a:avLst/>
          </a:prstGeom>
          <a:noFill/>
        </p:spPr>
        <p:txBody>
          <a:bodyPr wrap="square" rtlCol="0">
            <a:spAutoFit/>
          </a:bodyPr>
          <a:lstStyle/>
          <a:p>
            <a:pPr algn="ctr"/>
            <a:r>
              <a:rPr lang="pt-BR" dirty="0"/>
              <a:t>Preço Médio</a:t>
            </a:r>
          </a:p>
        </p:txBody>
      </p:sp>
      <p:cxnSp>
        <p:nvCxnSpPr>
          <p:cNvPr id="7" name="Conector Reto 6">
            <a:extLst>
              <a:ext uri="{FF2B5EF4-FFF2-40B4-BE49-F238E27FC236}">
                <a16:creationId xmlns:a16="http://schemas.microsoft.com/office/drawing/2014/main" id="{D53F4C4F-3E85-B9AA-6054-AFF1269730B1}"/>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51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Guerra Interminável</a:t>
            </a:r>
            <a:br>
              <a:rPr lang="pt-BR" dirty="0"/>
            </a:br>
            <a:r>
              <a:rPr lang="pt-BR" sz="1500" dirty="0"/>
              <a:t>Aumento de 20%  do volume exportado, manutenção  do volume de fertilizante e manutenção da importação (consumo) de combustível em toda a cadeia</a:t>
            </a:r>
          </a:p>
        </p:txBody>
      </p:sp>
      <p:pic>
        <p:nvPicPr>
          <p:cNvPr id="2050" name="Picture 2">
            <a:extLst>
              <a:ext uri="{FF2B5EF4-FFF2-40B4-BE49-F238E27FC236}">
                <a16:creationId xmlns:a16="http://schemas.microsoft.com/office/drawing/2014/main" id="{8C103287-5F71-4261-9050-AD4AF488D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555750"/>
            <a:ext cx="4902200" cy="3746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E05B6E6-2650-E263-BCA0-CB9994809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900" y="1555750"/>
            <a:ext cx="4914900" cy="37465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4D5FD78-90FE-A4DB-EF7A-3E39B42D200A}"/>
              </a:ext>
            </a:extLst>
          </p:cNvPr>
          <p:cNvSpPr txBox="1"/>
          <p:nvPr/>
        </p:nvSpPr>
        <p:spPr>
          <a:xfrm>
            <a:off x="2326279" y="1124995"/>
            <a:ext cx="1559611" cy="369332"/>
          </a:xfrm>
          <a:prstGeom prst="rect">
            <a:avLst/>
          </a:prstGeom>
          <a:noFill/>
        </p:spPr>
        <p:txBody>
          <a:bodyPr wrap="square" rtlCol="0">
            <a:spAutoFit/>
          </a:bodyPr>
          <a:lstStyle/>
          <a:p>
            <a:pPr algn="ctr"/>
            <a:r>
              <a:rPr lang="pt-BR" dirty="0"/>
              <a:t>Preço</a:t>
            </a:r>
          </a:p>
        </p:txBody>
      </p:sp>
      <p:sp>
        <p:nvSpPr>
          <p:cNvPr id="6" name="CaixaDeTexto 5">
            <a:extLst>
              <a:ext uri="{FF2B5EF4-FFF2-40B4-BE49-F238E27FC236}">
                <a16:creationId xmlns:a16="http://schemas.microsoft.com/office/drawing/2014/main" id="{FCDF4493-6BA2-21D3-7F99-A5F36ED8753F}"/>
              </a:ext>
            </a:extLst>
          </p:cNvPr>
          <p:cNvSpPr txBox="1"/>
          <p:nvPr/>
        </p:nvSpPr>
        <p:spPr>
          <a:xfrm>
            <a:off x="8386866" y="1124995"/>
            <a:ext cx="1559610" cy="369332"/>
          </a:xfrm>
          <a:prstGeom prst="rect">
            <a:avLst/>
          </a:prstGeom>
          <a:noFill/>
        </p:spPr>
        <p:txBody>
          <a:bodyPr wrap="square" rtlCol="0">
            <a:spAutoFit/>
          </a:bodyPr>
          <a:lstStyle/>
          <a:p>
            <a:pPr algn="ctr"/>
            <a:r>
              <a:rPr lang="pt-BR" dirty="0"/>
              <a:t>Preço Médio</a:t>
            </a:r>
          </a:p>
        </p:txBody>
      </p:sp>
      <p:cxnSp>
        <p:nvCxnSpPr>
          <p:cNvPr id="7" name="Conector Reto 6">
            <a:extLst>
              <a:ext uri="{FF2B5EF4-FFF2-40B4-BE49-F238E27FC236}">
                <a16:creationId xmlns:a16="http://schemas.microsoft.com/office/drawing/2014/main" id="{81096A2D-26CD-BAAC-651F-D111906A8DE4}"/>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174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A guerra não é bom negocio para o Brasil</a:t>
            </a:r>
            <a:br>
              <a:rPr lang="pt-BR" dirty="0"/>
            </a:br>
            <a:r>
              <a:rPr lang="pt-BR" sz="1500" dirty="0"/>
              <a:t>Embora o modelo necessite de outras variáveis que permita descrever melhor a dinâmica do preço, a primeira interpretação do modelo é que a margem irá reduzir no cenário de manutenção da área cultivada e no aumento da área</a:t>
            </a:r>
          </a:p>
        </p:txBody>
      </p:sp>
      <p:sp>
        <p:nvSpPr>
          <p:cNvPr id="3" name="Retângulo 2">
            <a:extLst>
              <a:ext uri="{FF2B5EF4-FFF2-40B4-BE49-F238E27FC236}">
                <a16:creationId xmlns:a16="http://schemas.microsoft.com/office/drawing/2014/main" id="{FE91A62E-385A-B659-6711-FA4D17867712}"/>
              </a:ext>
            </a:extLst>
          </p:cNvPr>
          <p:cNvSpPr/>
          <p:nvPr/>
        </p:nvSpPr>
        <p:spPr>
          <a:xfrm>
            <a:off x="6574221" y="1387927"/>
            <a:ext cx="5617779" cy="3902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2000" b="1" u="sng" dirty="0">
                <a:solidFill>
                  <a:srgbClr val="002060"/>
                </a:solidFill>
              </a:rPr>
              <a:t>Próximos passos</a:t>
            </a:r>
          </a:p>
          <a:p>
            <a:pPr algn="ctr"/>
            <a:endParaRPr lang="pt-BR" sz="2000" dirty="0">
              <a:solidFill>
                <a:srgbClr val="002060"/>
              </a:solidFill>
            </a:endParaRPr>
          </a:p>
          <a:p>
            <a:r>
              <a:rPr lang="pt-BR" sz="2000" dirty="0">
                <a:solidFill>
                  <a:srgbClr val="002060"/>
                </a:solidFill>
              </a:rPr>
              <a:t>Criação de dashboards que permite acompanhar o preço para tomada de decisões de curto prazo.</a:t>
            </a:r>
          </a:p>
          <a:p>
            <a:endParaRPr lang="pt-BR" sz="2000" dirty="0">
              <a:solidFill>
                <a:srgbClr val="002060"/>
              </a:solidFill>
            </a:endParaRPr>
          </a:p>
          <a:p>
            <a:r>
              <a:rPr lang="pt-BR" sz="2000" dirty="0">
                <a:solidFill>
                  <a:srgbClr val="002060"/>
                </a:solidFill>
              </a:rPr>
              <a:t>Atualização do modelo com mais variáveis e outros recursos de series temporais.</a:t>
            </a:r>
          </a:p>
          <a:p>
            <a:endParaRPr lang="pt-BR" sz="2000" dirty="0">
              <a:solidFill>
                <a:srgbClr val="002060"/>
              </a:solidFill>
            </a:endParaRPr>
          </a:p>
          <a:p>
            <a:r>
              <a:rPr lang="pt-BR" sz="2000" dirty="0">
                <a:solidFill>
                  <a:srgbClr val="002060"/>
                </a:solidFill>
              </a:rPr>
              <a:t>Utilização de novos modelos para melhoria de precisão.</a:t>
            </a:r>
          </a:p>
          <a:p>
            <a:endParaRPr lang="pt-BR" sz="2000" dirty="0">
              <a:solidFill>
                <a:srgbClr val="002060"/>
              </a:solidFill>
            </a:endParaRPr>
          </a:p>
          <a:p>
            <a:r>
              <a:rPr lang="pt-BR" sz="2000" dirty="0">
                <a:solidFill>
                  <a:srgbClr val="002060"/>
                </a:solidFill>
              </a:rPr>
              <a:t>Criação de cenários mais realistas.</a:t>
            </a:r>
          </a:p>
          <a:p>
            <a:endParaRPr lang="pt-BR" sz="2000" dirty="0">
              <a:solidFill>
                <a:srgbClr val="002060"/>
              </a:solidFill>
            </a:endParaRPr>
          </a:p>
          <a:p>
            <a:r>
              <a:rPr lang="pt-BR" sz="2000" dirty="0">
                <a:solidFill>
                  <a:srgbClr val="002060"/>
                </a:solidFill>
              </a:rPr>
              <a:t>Separação dos grãos e derivados bem como os insumos adequados para cada cultura.</a:t>
            </a:r>
          </a:p>
          <a:p>
            <a:endParaRPr lang="pt-BR" sz="2000" dirty="0">
              <a:solidFill>
                <a:srgbClr val="002060"/>
              </a:solidFill>
            </a:endParaRPr>
          </a:p>
        </p:txBody>
      </p:sp>
      <p:sp>
        <p:nvSpPr>
          <p:cNvPr id="4" name="Retângulo 3">
            <a:extLst>
              <a:ext uri="{FF2B5EF4-FFF2-40B4-BE49-F238E27FC236}">
                <a16:creationId xmlns:a16="http://schemas.microsoft.com/office/drawing/2014/main" id="{0898FC65-9E3B-CAB8-AFB3-A899E8045AA9}"/>
              </a:ext>
            </a:extLst>
          </p:cNvPr>
          <p:cNvSpPr/>
          <p:nvPr/>
        </p:nvSpPr>
        <p:spPr>
          <a:xfrm>
            <a:off x="59121" y="1387927"/>
            <a:ext cx="5617779" cy="3902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2000" b="1" u="sng" dirty="0">
                <a:solidFill>
                  <a:srgbClr val="002060"/>
                </a:solidFill>
              </a:rPr>
              <a:t>Outras variáveis</a:t>
            </a:r>
          </a:p>
          <a:p>
            <a:pPr algn="ctr"/>
            <a:endParaRPr lang="pt-BR" sz="2000" dirty="0">
              <a:solidFill>
                <a:srgbClr val="002060"/>
              </a:solidFill>
            </a:endParaRPr>
          </a:p>
          <a:p>
            <a:r>
              <a:rPr lang="pt-BR" sz="2000" dirty="0">
                <a:solidFill>
                  <a:srgbClr val="002060"/>
                </a:solidFill>
              </a:rPr>
              <a:t>Variáveis climáticas que permitam avaliar o ganho de eficiência da produção por fatores externos.</a:t>
            </a:r>
          </a:p>
          <a:p>
            <a:endParaRPr lang="pt-BR" sz="2000" dirty="0">
              <a:solidFill>
                <a:srgbClr val="002060"/>
              </a:solidFill>
            </a:endParaRPr>
          </a:p>
          <a:p>
            <a:r>
              <a:rPr lang="pt-BR" sz="2000" dirty="0">
                <a:solidFill>
                  <a:srgbClr val="002060"/>
                </a:solidFill>
              </a:rPr>
              <a:t>Variação cambial para que seja possível avaliar o impacto do aumento do dólar para preço final.</a:t>
            </a:r>
          </a:p>
          <a:p>
            <a:endParaRPr lang="pt-BR" sz="2000" dirty="0">
              <a:solidFill>
                <a:srgbClr val="002060"/>
              </a:solidFill>
            </a:endParaRPr>
          </a:p>
          <a:p>
            <a:r>
              <a:rPr lang="pt-BR" sz="2000" dirty="0">
                <a:solidFill>
                  <a:srgbClr val="002060"/>
                </a:solidFill>
              </a:rPr>
              <a:t>Embargos com a Rússia e outros fatores ligados a guerra e a politica externa.</a:t>
            </a:r>
          </a:p>
          <a:p>
            <a:endParaRPr lang="pt-BR" sz="2000" dirty="0">
              <a:solidFill>
                <a:srgbClr val="002060"/>
              </a:solidFill>
            </a:endParaRPr>
          </a:p>
          <a:p>
            <a:r>
              <a:rPr lang="pt-BR" sz="2000" dirty="0">
                <a:solidFill>
                  <a:srgbClr val="002060"/>
                </a:solidFill>
              </a:rPr>
              <a:t>IPCA (inflação) e restrições a importação para consumo local.</a:t>
            </a:r>
          </a:p>
        </p:txBody>
      </p:sp>
      <p:cxnSp>
        <p:nvCxnSpPr>
          <p:cNvPr id="5" name="Conector Reto 4">
            <a:extLst>
              <a:ext uri="{FF2B5EF4-FFF2-40B4-BE49-F238E27FC236}">
                <a16:creationId xmlns:a16="http://schemas.microsoft.com/office/drawing/2014/main" id="{7692FA97-4B61-8557-2F2A-DFC401B26B81}"/>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178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Ciclo de Produção:</a:t>
            </a:r>
            <a:br>
              <a:rPr lang="pt-BR" b="1" dirty="0"/>
            </a:br>
            <a:r>
              <a:rPr lang="pt-BR" sz="3000" dirty="0"/>
              <a:t>Produção de grãos no Brasil – Lead time 6M (media)</a:t>
            </a:r>
          </a:p>
        </p:txBody>
      </p:sp>
      <p:pic>
        <p:nvPicPr>
          <p:cNvPr id="19458" name="Picture 2" descr="calendario da agricultura e safras">
            <a:extLst>
              <a:ext uri="{FF2B5EF4-FFF2-40B4-BE49-F238E27FC236}">
                <a16:creationId xmlns:a16="http://schemas.microsoft.com/office/drawing/2014/main" id="{E9CF96E4-4D0A-E3D2-E88D-9DBF641BD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55" t="12873" r="3922" b="8736"/>
          <a:stretch/>
        </p:blipFill>
        <p:spPr bwMode="auto">
          <a:xfrm>
            <a:off x="522889" y="1198177"/>
            <a:ext cx="11146221" cy="537604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977A518-ADEF-706F-DFA5-1F6ADFA20345}"/>
              </a:ext>
            </a:extLst>
          </p:cNvPr>
          <p:cNvSpPr txBox="1"/>
          <p:nvPr/>
        </p:nvSpPr>
        <p:spPr>
          <a:xfrm>
            <a:off x="0" y="6611779"/>
            <a:ext cx="9904685" cy="246221"/>
          </a:xfrm>
          <a:prstGeom prst="rect">
            <a:avLst/>
          </a:prstGeom>
          <a:noFill/>
        </p:spPr>
        <p:txBody>
          <a:bodyPr wrap="square">
            <a:spAutoFit/>
          </a:bodyPr>
          <a:lstStyle/>
          <a:p>
            <a:r>
              <a:rPr lang="pt-BR" sz="1000" dirty="0"/>
              <a:t>Fonte: Site </a:t>
            </a:r>
            <a:r>
              <a:rPr lang="pt-BR" sz="1000" dirty="0">
                <a:hlinkClick r:id="rId4"/>
              </a:rPr>
              <a:t>Syngenta</a:t>
            </a:r>
            <a:endParaRPr lang="pt-BR" sz="1000" dirty="0"/>
          </a:p>
        </p:txBody>
      </p:sp>
    </p:spTree>
    <p:extLst>
      <p:ext uri="{BB962C8B-B14F-4D97-AF65-F5344CB8AC3E}">
        <p14:creationId xmlns:p14="http://schemas.microsoft.com/office/powerpoint/2010/main" val="316715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4149C333-1591-6F48-482F-FE8C9BBDB11D}"/>
              </a:ext>
            </a:extLst>
          </p:cNvPr>
          <p:cNvSpPr/>
          <p:nvPr/>
        </p:nvSpPr>
        <p:spPr>
          <a:xfrm>
            <a:off x="0" y="1052810"/>
            <a:ext cx="3795962" cy="5805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solidFill>
                  <a:srgbClr val="002060"/>
                </a:solidFill>
              </a:rPr>
              <a:t>A cadeia produtiva não se restringe a exportação dos grãos, há outros produtos que são produzidos (e exportados).</a:t>
            </a:r>
          </a:p>
          <a:p>
            <a:endParaRPr lang="pt-BR" dirty="0">
              <a:solidFill>
                <a:srgbClr val="002060"/>
              </a:solidFill>
            </a:endParaRPr>
          </a:p>
          <a:p>
            <a:r>
              <a:rPr lang="pt-BR" dirty="0">
                <a:solidFill>
                  <a:srgbClr val="002060"/>
                </a:solidFill>
              </a:rPr>
              <a:t>Dentre as possibilidades são óleos, alimentação humana e animal. Estes produtos servirão de matéria prima outras produções ou produtos.</a:t>
            </a:r>
          </a:p>
          <a:p>
            <a:endParaRPr lang="pt-BR" dirty="0">
              <a:solidFill>
                <a:srgbClr val="002060"/>
              </a:solidFill>
            </a:endParaRPr>
          </a:p>
          <a:p>
            <a:r>
              <a:rPr lang="pt-BR" dirty="0">
                <a:solidFill>
                  <a:srgbClr val="002060"/>
                </a:solidFill>
              </a:rPr>
              <a:t>No inicio da cadeia temos fertilizantes e semente (não mapeado). Em toda cadeia se nota a dependência do petróleo em diversa forma: combustível na indústria e logística terrestre / marítima.</a:t>
            </a:r>
          </a:p>
        </p:txBody>
      </p:sp>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Cadeia Produtiva:</a:t>
            </a:r>
            <a:br>
              <a:rPr lang="pt-BR" b="1" dirty="0"/>
            </a:br>
            <a:r>
              <a:rPr lang="pt-BR" sz="3000" dirty="0"/>
              <a:t>Como se da a composição do preço?</a:t>
            </a:r>
          </a:p>
        </p:txBody>
      </p:sp>
      <p:pic>
        <p:nvPicPr>
          <p:cNvPr id="20484" name="Picture 4" descr="Cadeia produtiva: monitoramento, controle e gestão - BRF Global">
            <a:extLst>
              <a:ext uri="{FF2B5EF4-FFF2-40B4-BE49-F238E27FC236}">
                <a16:creationId xmlns:a16="http://schemas.microsoft.com/office/drawing/2014/main" id="{B94F603F-7144-50E9-8844-535A03EB7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811" y="1166649"/>
            <a:ext cx="8298602" cy="561032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Greta Thunberg - Wikipedia, la enciclopedia libre">
            <a:extLst>
              <a:ext uri="{FF2B5EF4-FFF2-40B4-BE49-F238E27FC236}">
                <a16:creationId xmlns:a16="http://schemas.microsoft.com/office/drawing/2014/main" id="{02CD4C3B-D8FE-95A1-64A1-0E6CACC6F500}"/>
              </a:ext>
            </a:extLst>
          </p:cNvPr>
          <p:cNvPicPr>
            <a:picLocks noChangeAspect="1" noChangeArrowheads="1"/>
          </p:cNvPicPr>
          <p:nvPr/>
        </p:nvPicPr>
        <p:blipFill>
          <a:blip r:embed="rId3">
            <a:clrChange>
              <a:clrFrom>
                <a:srgbClr val="151410"/>
              </a:clrFrom>
              <a:clrTo>
                <a:srgbClr val="151410">
                  <a:alpha val="0"/>
                </a:srgbClr>
              </a:clrTo>
            </a:clrChange>
            <a:extLst>
              <a:ext uri="{28A0092B-C50C-407E-A947-70E740481C1C}">
                <a14:useLocalDpi xmlns:a14="http://schemas.microsoft.com/office/drawing/2010/main" val="0"/>
              </a:ext>
            </a:extLst>
          </a:blip>
          <a:srcRect/>
          <a:stretch>
            <a:fillRect/>
          </a:stretch>
        </p:blipFill>
        <p:spPr bwMode="auto">
          <a:xfrm>
            <a:off x="10419472" y="1085620"/>
            <a:ext cx="1688912" cy="231769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7FD42F37-29BE-C3F9-B1A1-1E1FD08E7FEF}"/>
              </a:ext>
            </a:extLst>
          </p:cNvPr>
          <p:cNvPicPr>
            <a:picLocks noChangeAspect="1"/>
          </p:cNvPicPr>
          <p:nvPr/>
        </p:nvPicPr>
        <p:blipFill>
          <a:blip r:embed="rId4">
            <a:duotone>
              <a:schemeClr val="accent2">
                <a:shade val="45000"/>
                <a:satMod val="135000"/>
              </a:schemeClr>
              <a:prstClr val="white"/>
            </a:duotone>
          </a:blip>
          <a:stretch>
            <a:fillRect/>
          </a:stretch>
        </p:blipFill>
        <p:spPr>
          <a:xfrm>
            <a:off x="5071509" y="1052810"/>
            <a:ext cx="540000" cy="540000"/>
          </a:xfrm>
          <a:prstGeom prst="rect">
            <a:avLst/>
          </a:prstGeom>
        </p:spPr>
      </p:pic>
      <p:pic>
        <p:nvPicPr>
          <p:cNvPr id="9" name="Imagem 8">
            <a:extLst>
              <a:ext uri="{FF2B5EF4-FFF2-40B4-BE49-F238E27FC236}">
                <a16:creationId xmlns:a16="http://schemas.microsoft.com/office/drawing/2014/main" id="{057A6F1B-D984-6CE8-9591-E9F6D3E9B338}"/>
              </a:ext>
            </a:extLst>
          </p:cNvPr>
          <p:cNvPicPr>
            <a:picLocks noChangeAspect="1"/>
          </p:cNvPicPr>
          <p:nvPr/>
        </p:nvPicPr>
        <p:blipFill>
          <a:blip r:embed="rId5">
            <a:duotone>
              <a:schemeClr val="accent2">
                <a:shade val="45000"/>
                <a:satMod val="135000"/>
              </a:schemeClr>
              <a:prstClr val="white"/>
            </a:duotone>
          </a:blip>
          <a:stretch>
            <a:fillRect/>
          </a:stretch>
        </p:blipFill>
        <p:spPr>
          <a:xfrm>
            <a:off x="3846548" y="2498141"/>
            <a:ext cx="540000" cy="540000"/>
          </a:xfrm>
          <a:prstGeom prst="rect">
            <a:avLst/>
          </a:prstGeom>
        </p:spPr>
      </p:pic>
      <p:pic>
        <p:nvPicPr>
          <p:cNvPr id="10" name="Imagem 9">
            <a:extLst>
              <a:ext uri="{FF2B5EF4-FFF2-40B4-BE49-F238E27FC236}">
                <a16:creationId xmlns:a16="http://schemas.microsoft.com/office/drawing/2014/main" id="{0DCF2A73-7892-938D-BB3F-231D425074F5}"/>
              </a:ext>
            </a:extLst>
          </p:cNvPr>
          <p:cNvPicPr>
            <a:picLocks noChangeAspect="1"/>
          </p:cNvPicPr>
          <p:nvPr/>
        </p:nvPicPr>
        <p:blipFill>
          <a:blip r:embed="rId6">
            <a:duotone>
              <a:schemeClr val="accent2">
                <a:shade val="45000"/>
                <a:satMod val="135000"/>
              </a:schemeClr>
              <a:prstClr val="white"/>
            </a:duotone>
          </a:blip>
          <a:stretch>
            <a:fillRect/>
          </a:stretch>
        </p:blipFill>
        <p:spPr>
          <a:xfrm>
            <a:off x="6387682" y="1277191"/>
            <a:ext cx="540000" cy="540000"/>
          </a:xfrm>
          <a:prstGeom prst="rect">
            <a:avLst/>
          </a:prstGeom>
        </p:spPr>
      </p:pic>
      <p:pic>
        <p:nvPicPr>
          <p:cNvPr id="11" name="Imagem 10">
            <a:extLst>
              <a:ext uri="{FF2B5EF4-FFF2-40B4-BE49-F238E27FC236}">
                <a16:creationId xmlns:a16="http://schemas.microsoft.com/office/drawing/2014/main" id="{B17DD817-3171-FDB8-266A-4B5043748A89}"/>
              </a:ext>
            </a:extLst>
          </p:cNvPr>
          <p:cNvPicPr>
            <a:picLocks noChangeAspect="1"/>
          </p:cNvPicPr>
          <p:nvPr/>
        </p:nvPicPr>
        <p:blipFill>
          <a:blip r:embed="rId5">
            <a:duotone>
              <a:schemeClr val="accent2">
                <a:shade val="45000"/>
                <a:satMod val="135000"/>
              </a:schemeClr>
              <a:prstClr val="white"/>
            </a:duotone>
          </a:blip>
          <a:stretch>
            <a:fillRect/>
          </a:stretch>
        </p:blipFill>
        <p:spPr>
          <a:xfrm>
            <a:off x="4531509" y="1052810"/>
            <a:ext cx="540000" cy="540000"/>
          </a:xfrm>
          <a:prstGeom prst="rect">
            <a:avLst/>
          </a:prstGeom>
        </p:spPr>
      </p:pic>
      <p:pic>
        <p:nvPicPr>
          <p:cNvPr id="12" name="Imagem 11">
            <a:extLst>
              <a:ext uri="{FF2B5EF4-FFF2-40B4-BE49-F238E27FC236}">
                <a16:creationId xmlns:a16="http://schemas.microsoft.com/office/drawing/2014/main" id="{4AA508BC-DFF3-C5D8-200A-2EDA007F2832}"/>
              </a:ext>
            </a:extLst>
          </p:cNvPr>
          <p:cNvPicPr>
            <a:picLocks noChangeAspect="1"/>
          </p:cNvPicPr>
          <p:nvPr/>
        </p:nvPicPr>
        <p:blipFill>
          <a:blip r:embed="rId5">
            <a:duotone>
              <a:schemeClr val="accent2">
                <a:shade val="45000"/>
                <a:satMod val="135000"/>
              </a:schemeClr>
              <a:prstClr val="white"/>
            </a:duotone>
          </a:blip>
          <a:stretch>
            <a:fillRect/>
          </a:stretch>
        </p:blipFill>
        <p:spPr>
          <a:xfrm>
            <a:off x="6927682" y="1322810"/>
            <a:ext cx="540000" cy="540000"/>
          </a:xfrm>
          <a:prstGeom prst="rect">
            <a:avLst/>
          </a:prstGeom>
        </p:spPr>
      </p:pic>
      <p:pic>
        <p:nvPicPr>
          <p:cNvPr id="13" name="Imagem 12">
            <a:extLst>
              <a:ext uri="{FF2B5EF4-FFF2-40B4-BE49-F238E27FC236}">
                <a16:creationId xmlns:a16="http://schemas.microsoft.com/office/drawing/2014/main" id="{67FFCC0D-3659-C8E9-7F5A-36E26D422716}"/>
              </a:ext>
            </a:extLst>
          </p:cNvPr>
          <p:cNvPicPr>
            <a:picLocks noChangeAspect="1"/>
          </p:cNvPicPr>
          <p:nvPr/>
        </p:nvPicPr>
        <p:blipFill>
          <a:blip r:embed="rId5">
            <a:duotone>
              <a:schemeClr val="accent2">
                <a:shade val="45000"/>
                <a:satMod val="135000"/>
              </a:schemeClr>
              <a:prstClr val="white"/>
            </a:duotone>
          </a:blip>
          <a:stretch>
            <a:fillRect/>
          </a:stretch>
        </p:blipFill>
        <p:spPr>
          <a:xfrm>
            <a:off x="4261509" y="4033355"/>
            <a:ext cx="540000" cy="540000"/>
          </a:xfrm>
          <a:prstGeom prst="rect">
            <a:avLst/>
          </a:prstGeom>
        </p:spPr>
      </p:pic>
      <p:pic>
        <p:nvPicPr>
          <p:cNvPr id="14" name="Imagem 13">
            <a:extLst>
              <a:ext uri="{FF2B5EF4-FFF2-40B4-BE49-F238E27FC236}">
                <a16:creationId xmlns:a16="http://schemas.microsoft.com/office/drawing/2014/main" id="{B4B86C1F-E28B-6A4A-193E-6E4A8784022B}"/>
              </a:ext>
            </a:extLst>
          </p:cNvPr>
          <p:cNvPicPr>
            <a:picLocks noChangeAspect="1"/>
          </p:cNvPicPr>
          <p:nvPr/>
        </p:nvPicPr>
        <p:blipFill>
          <a:blip r:embed="rId5">
            <a:duotone>
              <a:schemeClr val="accent2">
                <a:shade val="45000"/>
                <a:satMod val="135000"/>
              </a:schemeClr>
              <a:prstClr val="white"/>
            </a:duotone>
          </a:blip>
          <a:stretch>
            <a:fillRect/>
          </a:stretch>
        </p:blipFill>
        <p:spPr>
          <a:xfrm>
            <a:off x="5341509" y="5010817"/>
            <a:ext cx="540000" cy="540000"/>
          </a:xfrm>
          <a:prstGeom prst="rect">
            <a:avLst/>
          </a:prstGeom>
        </p:spPr>
      </p:pic>
      <p:pic>
        <p:nvPicPr>
          <p:cNvPr id="15" name="Imagem 14">
            <a:extLst>
              <a:ext uri="{FF2B5EF4-FFF2-40B4-BE49-F238E27FC236}">
                <a16:creationId xmlns:a16="http://schemas.microsoft.com/office/drawing/2014/main" id="{046A0CE7-4F6F-0F17-476C-46996BB4BD65}"/>
              </a:ext>
            </a:extLst>
          </p:cNvPr>
          <p:cNvPicPr>
            <a:picLocks noChangeAspect="1"/>
          </p:cNvPicPr>
          <p:nvPr/>
        </p:nvPicPr>
        <p:blipFill>
          <a:blip r:embed="rId5">
            <a:duotone>
              <a:schemeClr val="accent2">
                <a:shade val="45000"/>
                <a:satMod val="135000"/>
              </a:schemeClr>
              <a:prstClr val="white"/>
            </a:duotone>
          </a:blip>
          <a:stretch>
            <a:fillRect/>
          </a:stretch>
        </p:blipFill>
        <p:spPr>
          <a:xfrm>
            <a:off x="6387682" y="5484415"/>
            <a:ext cx="540000" cy="540000"/>
          </a:xfrm>
          <a:prstGeom prst="rect">
            <a:avLst/>
          </a:prstGeom>
        </p:spPr>
      </p:pic>
      <p:pic>
        <p:nvPicPr>
          <p:cNvPr id="16" name="Imagem 15">
            <a:extLst>
              <a:ext uri="{FF2B5EF4-FFF2-40B4-BE49-F238E27FC236}">
                <a16:creationId xmlns:a16="http://schemas.microsoft.com/office/drawing/2014/main" id="{E6C3B20C-2CFB-C4BD-B8B3-DF72B509808F}"/>
              </a:ext>
            </a:extLst>
          </p:cNvPr>
          <p:cNvPicPr>
            <a:picLocks noChangeAspect="1"/>
          </p:cNvPicPr>
          <p:nvPr/>
        </p:nvPicPr>
        <p:blipFill>
          <a:blip r:embed="rId5">
            <a:duotone>
              <a:schemeClr val="accent2">
                <a:shade val="45000"/>
                <a:satMod val="135000"/>
              </a:schemeClr>
              <a:prstClr val="white"/>
            </a:duotone>
          </a:blip>
          <a:stretch>
            <a:fillRect/>
          </a:stretch>
        </p:blipFill>
        <p:spPr>
          <a:xfrm>
            <a:off x="9698440" y="3493355"/>
            <a:ext cx="540000" cy="540000"/>
          </a:xfrm>
          <a:prstGeom prst="rect">
            <a:avLst/>
          </a:prstGeom>
        </p:spPr>
      </p:pic>
      <p:pic>
        <p:nvPicPr>
          <p:cNvPr id="17" name="Imagem 16">
            <a:extLst>
              <a:ext uri="{FF2B5EF4-FFF2-40B4-BE49-F238E27FC236}">
                <a16:creationId xmlns:a16="http://schemas.microsoft.com/office/drawing/2014/main" id="{5D119315-60F9-5C09-C238-44D6A5C2861C}"/>
              </a:ext>
            </a:extLst>
          </p:cNvPr>
          <p:cNvPicPr>
            <a:picLocks noChangeAspect="1"/>
          </p:cNvPicPr>
          <p:nvPr/>
        </p:nvPicPr>
        <p:blipFill>
          <a:blip r:embed="rId6">
            <a:duotone>
              <a:schemeClr val="accent2">
                <a:shade val="45000"/>
                <a:satMod val="135000"/>
              </a:schemeClr>
              <a:prstClr val="white"/>
            </a:duotone>
          </a:blip>
          <a:stretch>
            <a:fillRect/>
          </a:stretch>
        </p:blipFill>
        <p:spPr>
          <a:xfrm>
            <a:off x="4797758" y="5010817"/>
            <a:ext cx="540000" cy="540000"/>
          </a:xfrm>
          <a:prstGeom prst="rect">
            <a:avLst/>
          </a:prstGeom>
        </p:spPr>
      </p:pic>
      <p:pic>
        <p:nvPicPr>
          <p:cNvPr id="18" name="Imagem 17">
            <a:extLst>
              <a:ext uri="{FF2B5EF4-FFF2-40B4-BE49-F238E27FC236}">
                <a16:creationId xmlns:a16="http://schemas.microsoft.com/office/drawing/2014/main" id="{7A0E1590-E5F4-B1A5-0303-3D9AC67AE9BC}"/>
              </a:ext>
            </a:extLst>
          </p:cNvPr>
          <p:cNvPicPr>
            <a:picLocks noChangeAspect="1"/>
          </p:cNvPicPr>
          <p:nvPr/>
        </p:nvPicPr>
        <p:blipFill>
          <a:blip r:embed="rId6">
            <a:duotone>
              <a:schemeClr val="accent2">
                <a:shade val="45000"/>
                <a:satMod val="135000"/>
              </a:schemeClr>
              <a:prstClr val="white"/>
            </a:duotone>
          </a:blip>
          <a:stretch>
            <a:fillRect/>
          </a:stretch>
        </p:blipFill>
        <p:spPr>
          <a:xfrm>
            <a:off x="10254926" y="3493355"/>
            <a:ext cx="540000" cy="540000"/>
          </a:xfrm>
          <a:prstGeom prst="rect">
            <a:avLst/>
          </a:prstGeom>
        </p:spPr>
      </p:pic>
      <p:pic>
        <p:nvPicPr>
          <p:cNvPr id="19" name="Imagem 18">
            <a:extLst>
              <a:ext uri="{FF2B5EF4-FFF2-40B4-BE49-F238E27FC236}">
                <a16:creationId xmlns:a16="http://schemas.microsoft.com/office/drawing/2014/main" id="{19CBB96F-EE7F-9EAB-A5BE-89714A5843EB}"/>
              </a:ext>
            </a:extLst>
          </p:cNvPr>
          <p:cNvPicPr>
            <a:picLocks noChangeAspect="1"/>
          </p:cNvPicPr>
          <p:nvPr/>
        </p:nvPicPr>
        <p:blipFill>
          <a:blip r:embed="rId6">
            <a:duotone>
              <a:schemeClr val="accent2">
                <a:shade val="45000"/>
                <a:satMod val="135000"/>
              </a:schemeClr>
              <a:prstClr val="white"/>
            </a:duotone>
          </a:blip>
          <a:stretch>
            <a:fillRect/>
          </a:stretch>
        </p:blipFill>
        <p:spPr>
          <a:xfrm>
            <a:off x="7972966" y="1958141"/>
            <a:ext cx="540000" cy="540000"/>
          </a:xfrm>
          <a:prstGeom prst="rect">
            <a:avLst/>
          </a:prstGeom>
        </p:spPr>
      </p:pic>
      <p:pic>
        <p:nvPicPr>
          <p:cNvPr id="20" name="Imagem 19">
            <a:extLst>
              <a:ext uri="{FF2B5EF4-FFF2-40B4-BE49-F238E27FC236}">
                <a16:creationId xmlns:a16="http://schemas.microsoft.com/office/drawing/2014/main" id="{83685A4F-A3B1-01F1-FB09-DCE65E99D3C8}"/>
              </a:ext>
            </a:extLst>
          </p:cNvPr>
          <p:cNvPicPr>
            <a:picLocks noChangeAspect="1"/>
          </p:cNvPicPr>
          <p:nvPr/>
        </p:nvPicPr>
        <p:blipFill>
          <a:blip r:embed="rId5">
            <a:duotone>
              <a:schemeClr val="accent2">
                <a:shade val="45000"/>
                <a:satMod val="135000"/>
              </a:schemeClr>
              <a:prstClr val="white"/>
            </a:duotone>
          </a:blip>
          <a:stretch>
            <a:fillRect/>
          </a:stretch>
        </p:blipFill>
        <p:spPr>
          <a:xfrm>
            <a:off x="8662066" y="1958141"/>
            <a:ext cx="540000" cy="540000"/>
          </a:xfrm>
          <a:prstGeom prst="rect">
            <a:avLst/>
          </a:prstGeom>
        </p:spPr>
      </p:pic>
      <p:pic>
        <p:nvPicPr>
          <p:cNvPr id="21" name="Imagem 20">
            <a:extLst>
              <a:ext uri="{FF2B5EF4-FFF2-40B4-BE49-F238E27FC236}">
                <a16:creationId xmlns:a16="http://schemas.microsoft.com/office/drawing/2014/main" id="{4FC92FF4-9D08-DBB0-33F9-93ECC495F776}"/>
              </a:ext>
            </a:extLst>
          </p:cNvPr>
          <p:cNvPicPr>
            <a:picLocks noChangeAspect="1"/>
          </p:cNvPicPr>
          <p:nvPr/>
        </p:nvPicPr>
        <p:blipFill>
          <a:blip r:embed="rId5">
            <a:duotone>
              <a:schemeClr val="accent2">
                <a:shade val="45000"/>
                <a:satMod val="135000"/>
              </a:schemeClr>
              <a:prstClr val="white"/>
            </a:duotone>
          </a:blip>
          <a:stretch>
            <a:fillRect/>
          </a:stretch>
        </p:blipFill>
        <p:spPr>
          <a:xfrm>
            <a:off x="10936452" y="5561978"/>
            <a:ext cx="540000" cy="540000"/>
          </a:xfrm>
          <a:prstGeom prst="rect">
            <a:avLst/>
          </a:prstGeom>
        </p:spPr>
      </p:pic>
      <p:pic>
        <p:nvPicPr>
          <p:cNvPr id="22" name="Imagem 21">
            <a:extLst>
              <a:ext uri="{FF2B5EF4-FFF2-40B4-BE49-F238E27FC236}">
                <a16:creationId xmlns:a16="http://schemas.microsoft.com/office/drawing/2014/main" id="{23EA3443-BDE5-4655-6318-A7A6FA2FE50C}"/>
              </a:ext>
            </a:extLst>
          </p:cNvPr>
          <p:cNvPicPr>
            <a:picLocks noChangeAspect="1"/>
          </p:cNvPicPr>
          <p:nvPr/>
        </p:nvPicPr>
        <p:blipFill>
          <a:blip r:embed="rId5">
            <a:duotone>
              <a:schemeClr val="accent2">
                <a:shade val="45000"/>
                <a:satMod val="135000"/>
              </a:schemeClr>
              <a:prstClr val="white"/>
            </a:duotone>
          </a:blip>
          <a:stretch>
            <a:fillRect/>
          </a:stretch>
        </p:blipFill>
        <p:spPr>
          <a:xfrm>
            <a:off x="8932066" y="6349532"/>
            <a:ext cx="540000" cy="540000"/>
          </a:xfrm>
          <a:prstGeom prst="rect">
            <a:avLst/>
          </a:prstGeom>
        </p:spPr>
      </p:pic>
      <p:sp>
        <p:nvSpPr>
          <p:cNvPr id="3" name="Balão em Elipse 2">
            <a:extLst>
              <a:ext uri="{FF2B5EF4-FFF2-40B4-BE49-F238E27FC236}">
                <a16:creationId xmlns:a16="http://schemas.microsoft.com/office/drawing/2014/main" id="{5EB4D56D-8CA6-FCF1-03C7-7113B4BCA1EF}"/>
              </a:ext>
            </a:extLst>
          </p:cNvPr>
          <p:cNvSpPr/>
          <p:nvPr/>
        </p:nvSpPr>
        <p:spPr>
          <a:xfrm>
            <a:off x="9313622" y="1461874"/>
            <a:ext cx="1309636" cy="801871"/>
          </a:xfrm>
          <a:prstGeom prst="wedgeEllipseCallout">
            <a:avLst>
              <a:gd name="adj1" fmla="val 61026"/>
              <a:gd name="adj2" fmla="val 389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rgbClr val="002060"/>
                </a:solidFill>
              </a:rPr>
              <a:t>OMG!</a:t>
            </a:r>
          </a:p>
        </p:txBody>
      </p:sp>
      <p:cxnSp>
        <p:nvCxnSpPr>
          <p:cNvPr id="26" name="Conector Reto 25">
            <a:extLst>
              <a:ext uri="{FF2B5EF4-FFF2-40B4-BE49-F238E27FC236}">
                <a16:creationId xmlns:a16="http://schemas.microsoft.com/office/drawing/2014/main" id="{3A5CF005-061F-0FDA-71EE-B66755C7B438}"/>
              </a:ext>
            </a:extLst>
          </p:cNvPr>
          <p:cNvCxnSpPr>
            <a:cxnSpLocks/>
          </p:cNvCxnSpPr>
          <p:nvPr/>
        </p:nvCxnSpPr>
        <p:spPr>
          <a:xfrm>
            <a:off x="3783154" y="1085620"/>
            <a:ext cx="0" cy="57881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8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Importação de Fertilizantes </a:t>
            </a:r>
            <a:r>
              <a:rPr lang="pt-BR" sz="3000" dirty="0" err="1"/>
              <a:t>vs</a:t>
            </a:r>
            <a:r>
              <a:rPr lang="pt-BR" sz="3000" dirty="0"/>
              <a:t> Exportação de Grãos</a:t>
            </a:r>
          </a:p>
        </p:txBody>
      </p:sp>
      <p:pic>
        <p:nvPicPr>
          <p:cNvPr id="3" name="Imagem 2">
            <a:extLst>
              <a:ext uri="{FF2B5EF4-FFF2-40B4-BE49-F238E27FC236}">
                <a16:creationId xmlns:a16="http://schemas.microsoft.com/office/drawing/2014/main" id="{706469D2-D4A8-016D-42B8-84CF2BBF5C7E}"/>
              </a:ext>
            </a:extLst>
          </p:cNvPr>
          <p:cNvPicPr>
            <a:picLocks noChangeAspect="1"/>
          </p:cNvPicPr>
          <p:nvPr/>
        </p:nvPicPr>
        <p:blipFill>
          <a:blip r:embed="rId2"/>
          <a:stretch>
            <a:fillRect/>
          </a:stretch>
        </p:blipFill>
        <p:spPr>
          <a:xfrm>
            <a:off x="6442075" y="1131347"/>
            <a:ext cx="1173655" cy="1173655"/>
          </a:xfrm>
          <a:prstGeom prst="rect">
            <a:avLst/>
          </a:prstGeom>
        </p:spPr>
      </p:pic>
      <p:pic>
        <p:nvPicPr>
          <p:cNvPr id="5" name="Imagem 4">
            <a:extLst>
              <a:ext uri="{FF2B5EF4-FFF2-40B4-BE49-F238E27FC236}">
                <a16:creationId xmlns:a16="http://schemas.microsoft.com/office/drawing/2014/main" id="{9AE6420F-F2B7-9F4B-7E25-8904A27D1DA1}"/>
              </a:ext>
            </a:extLst>
          </p:cNvPr>
          <p:cNvPicPr>
            <a:picLocks noChangeAspect="1"/>
          </p:cNvPicPr>
          <p:nvPr/>
        </p:nvPicPr>
        <p:blipFill>
          <a:blip r:embed="rId3"/>
          <a:stretch>
            <a:fillRect/>
          </a:stretch>
        </p:blipFill>
        <p:spPr>
          <a:xfrm>
            <a:off x="246106" y="2250790"/>
            <a:ext cx="1560786" cy="1560786"/>
          </a:xfrm>
          <a:prstGeom prst="rect">
            <a:avLst/>
          </a:prstGeom>
        </p:spPr>
      </p:pic>
      <p:pic>
        <p:nvPicPr>
          <p:cNvPr id="6" name="Imagem 5">
            <a:extLst>
              <a:ext uri="{FF2B5EF4-FFF2-40B4-BE49-F238E27FC236}">
                <a16:creationId xmlns:a16="http://schemas.microsoft.com/office/drawing/2014/main" id="{35CC8388-D403-3FF6-215B-ECF6678EADFC}"/>
              </a:ext>
            </a:extLst>
          </p:cNvPr>
          <p:cNvPicPr>
            <a:picLocks noChangeAspect="1"/>
          </p:cNvPicPr>
          <p:nvPr/>
        </p:nvPicPr>
        <p:blipFill>
          <a:blip r:embed="rId4"/>
          <a:stretch>
            <a:fillRect/>
          </a:stretch>
        </p:blipFill>
        <p:spPr>
          <a:xfrm>
            <a:off x="246106" y="3767482"/>
            <a:ext cx="1560786" cy="1560786"/>
          </a:xfrm>
          <a:prstGeom prst="rect">
            <a:avLst/>
          </a:prstGeom>
        </p:spPr>
      </p:pic>
      <p:pic>
        <p:nvPicPr>
          <p:cNvPr id="7" name="Imagem 6">
            <a:extLst>
              <a:ext uri="{FF2B5EF4-FFF2-40B4-BE49-F238E27FC236}">
                <a16:creationId xmlns:a16="http://schemas.microsoft.com/office/drawing/2014/main" id="{A3B2455F-7BAC-9A1C-FE11-1144062FCD15}"/>
              </a:ext>
            </a:extLst>
          </p:cNvPr>
          <p:cNvPicPr>
            <a:picLocks noChangeAspect="1"/>
          </p:cNvPicPr>
          <p:nvPr/>
        </p:nvPicPr>
        <p:blipFill>
          <a:blip r:embed="rId5"/>
          <a:stretch>
            <a:fillRect/>
          </a:stretch>
        </p:blipFill>
        <p:spPr>
          <a:xfrm>
            <a:off x="258379" y="5284174"/>
            <a:ext cx="1536240" cy="1536240"/>
          </a:xfrm>
          <a:prstGeom prst="rect">
            <a:avLst/>
          </a:prstGeom>
        </p:spPr>
      </p:pic>
      <p:pic>
        <p:nvPicPr>
          <p:cNvPr id="8" name="Imagem 7">
            <a:extLst>
              <a:ext uri="{FF2B5EF4-FFF2-40B4-BE49-F238E27FC236}">
                <a16:creationId xmlns:a16="http://schemas.microsoft.com/office/drawing/2014/main" id="{6F90008C-F4FB-6BEE-6AEA-D0344559864B}"/>
              </a:ext>
            </a:extLst>
          </p:cNvPr>
          <p:cNvPicPr>
            <a:picLocks noChangeAspect="1"/>
          </p:cNvPicPr>
          <p:nvPr/>
        </p:nvPicPr>
        <p:blipFill>
          <a:blip r:embed="rId6"/>
          <a:stretch>
            <a:fillRect/>
          </a:stretch>
        </p:blipFill>
        <p:spPr>
          <a:xfrm>
            <a:off x="3105338" y="1140575"/>
            <a:ext cx="1155198" cy="1155198"/>
          </a:xfrm>
          <a:prstGeom prst="rect">
            <a:avLst/>
          </a:prstGeom>
        </p:spPr>
      </p:pic>
      <p:pic>
        <p:nvPicPr>
          <p:cNvPr id="9" name="Imagem 8">
            <a:extLst>
              <a:ext uri="{FF2B5EF4-FFF2-40B4-BE49-F238E27FC236}">
                <a16:creationId xmlns:a16="http://schemas.microsoft.com/office/drawing/2014/main" id="{A8A65B18-7334-616A-BB27-60E2A5550423}"/>
              </a:ext>
            </a:extLst>
          </p:cNvPr>
          <p:cNvPicPr>
            <a:picLocks noChangeAspect="1"/>
          </p:cNvPicPr>
          <p:nvPr/>
        </p:nvPicPr>
        <p:blipFill>
          <a:blip r:embed="rId7"/>
          <a:stretch>
            <a:fillRect/>
          </a:stretch>
        </p:blipFill>
        <p:spPr>
          <a:xfrm>
            <a:off x="9797269" y="1131347"/>
            <a:ext cx="1173655" cy="1173655"/>
          </a:xfrm>
          <a:prstGeom prst="rect">
            <a:avLst/>
          </a:prstGeom>
        </p:spPr>
      </p:pic>
      <p:graphicFrame>
        <p:nvGraphicFramePr>
          <p:cNvPr id="10" name="Tabela 10">
            <a:extLst>
              <a:ext uri="{FF2B5EF4-FFF2-40B4-BE49-F238E27FC236}">
                <a16:creationId xmlns:a16="http://schemas.microsoft.com/office/drawing/2014/main" id="{F7C88535-1F97-0716-68A7-DF2A98AEEFD3}"/>
              </a:ext>
            </a:extLst>
          </p:cNvPr>
          <p:cNvGraphicFramePr>
            <a:graphicFrameLocks noGrp="1"/>
          </p:cNvGraphicFramePr>
          <p:nvPr>
            <p:extLst>
              <p:ext uri="{D42A27DB-BD31-4B8C-83A1-F6EECF244321}">
                <p14:modId xmlns:p14="http://schemas.microsoft.com/office/powerpoint/2010/main" val="1804610040"/>
              </p:ext>
            </p:extLst>
          </p:nvPr>
        </p:nvGraphicFramePr>
        <p:xfrm>
          <a:off x="2032000" y="2295773"/>
          <a:ext cx="10030563" cy="4524642"/>
        </p:xfrm>
        <a:graphic>
          <a:graphicData uri="http://schemas.openxmlformats.org/drawingml/2006/table">
            <a:tbl>
              <a:tblPr firstRow="1" bandRow="1">
                <a:tableStyleId>{5940675A-B579-460E-94D1-54222C63F5DA}</a:tableStyleId>
              </a:tblPr>
              <a:tblGrid>
                <a:gridCol w="3343521">
                  <a:extLst>
                    <a:ext uri="{9D8B030D-6E8A-4147-A177-3AD203B41FA5}">
                      <a16:colId xmlns:a16="http://schemas.microsoft.com/office/drawing/2014/main" val="1377473680"/>
                    </a:ext>
                  </a:extLst>
                </a:gridCol>
                <a:gridCol w="3343521">
                  <a:extLst>
                    <a:ext uri="{9D8B030D-6E8A-4147-A177-3AD203B41FA5}">
                      <a16:colId xmlns:a16="http://schemas.microsoft.com/office/drawing/2014/main" val="2850922750"/>
                    </a:ext>
                  </a:extLst>
                </a:gridCol>
                <a:gridCol w="3343521">
                  <a:extLst>
                    <a:ext uri="{9D8B030D-6E8A-4147-A177-3AD203B41FA5}">
                      <a16:colId xmlns:a16="http://schemas.microsoft.com/office/drawing/2014/main" val="1083266326"/>
                    </a:ext>
                  </a:extLst>
                </a:gridCol>
              </a:tblGrid>
              <a:tr h="1508214">
                <a:tc>
                  <a:txBody>
                    <a:bodyPr/>
                    <a:lstStyle/>
                    <a:p>
                      <a:pPr algn="ctr"/>
                      <a:r>
                        <a:rPr lang="pt-BR" b="1" dirty="0"/>
                        <a:t>Produtor / Importador</a:t>
                      </a:r>
                    </a:p>
                    <a:p>
                      <a:pPr algn="ctr"/>
                      <a:r>
                        <a:rPr lang="pt-BR" dirty="0"/>
                        <a:t>Importação 2021</a:t>
                      </a:r>
                    </a:p>
                    <a:p>
                      <a:pPr algn="ctr"/>
                      <a:r>
                        <a:rPr lang="pt-BR" dirty="0"/>
                        <a:t>6,93% Vol. Fin. Imp.</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b="1" dirty="0"/>
                        <a:t>Importador</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Importação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8,17% Vol. Fin. Imp.</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b="1" dirty="0"/>
                        <a:t>Exportador</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Exportação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4,04% Vol. Fin. Exp.</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a:t>Terceiro maior produtor de milho do Mundo</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240631"/>
                  </a:ext>
                </a:extLst>
              </a:tr>
              <a:tr h="1508214">
                <a:tc>
                  <a:txBody>
                    <a:bodyPr/>
                    <a:lstStyle/>
                    <a:p>
                      <a:pPr algn="ctr"/>
                      <a:r>
                        <a:rPr lang="pt-BR" dirty="0"/>
                        <a:t>2017 a 2021</a:t>
                      </a:r>
                    </a:p>
                    <a:p>
                      <a:pPr algn="ctr"/>
                      <a:r>
                        <a:rPr lang="pt-BR" dirty="0"/>
                        <a:t>2% Vol. Fin Imp.</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2017 a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20% Vol. Fin Imp.</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dirty="0"/>
                        <a:t>Terceiro maior produtor de trigo do Mundo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6045850"/>
                  </a:ext>
                </a:extLst>
              </a:tr>
              <a:tr h="1508214">
                <a:tc>
                  <a:txBody>
                    <a:bodyPr/>
                    <a:lstStyle/>
                    <a:p>
                      <a:pPr algn="ctr"/>
                      <a:r>
                        <a:rPr lang="pt-BR" dirty="0"/>
                        <a:t>Importação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0% Vol. Fin Imp.</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pt-BR" dirty="0"/>
                        <a:t>Importação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0% Vol. Fin Imp.</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a:r>
                        <a:rPr lang="pt-BR" dirty="0"/>
                        <a:t>Sétimo maior produtor de trigo e</a:t>
                      </a:r>
                    </a:p>
                    <a:p>
                      <a:pPr algn="ctr"/>
                      <a:r>
                        <a:rPr lang="pt-BR" dirty="0"/>
                        <a:t>Sexto maior produtor de milho do mundo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5878258"/>
                  </a:ext>
                </a:extLst>
              </a:tr>
            </a:tbl>
          </a:graphicData>
        </a:graphic>
      </p:graphicFrame>
    </p:spTree>
    <p:extLst>
      <p:ext uri="{BB962C8B-B14F-4D97-AF65-F5344CB8AC3E}">
        <p14:creationId xmlns:p14="http://schemas.microsoft.com/office/powerpoint/2010/main" val="53391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Importação de insumos e Exportação de Grãos</a:t>
            </a:r>
          </a:p>
        </p:txBody>
      </p:sp>
      <p:pic>
        <p:nvPicPr>
          <p:cNvPr id="3" name="Imagem 2">
            <a:extLst>
              <a:ext uri="{FF2B5EF4-FFF2-40B4-BE49-F238E27FC236}">
                <a16:creationId xmlns:a16="http://schemas.microsoft.com/office/drawing/2014/main" id="{C4803D90-B974-5BB5-4114-7CE57DCEDAA1}"/>
              </a:ext>
            </a:extLst>
          </p:cNvPr>
          <p:cNvPicPr>
            <a:picLocks noChangeAspect="1"/>
          </p:cNvPicPr>
          <p:nvPr/>
        </p:nvPicPr>
        <p:blipFill>
          <a:blip r:embed="rId2"/>
          <a:stretch>
            <a:fillRect/>
          </a:stretch>
        </p:blipFill>
        <p:spPr>
          <a:xfrm>
            <a:off x="22661" y="1077493"/>
            <a:ext cx="6096000" cy="2867456"/>
          </a:xfrm>
          <a:prstGeom prst="rect">
            <a:avLst/>
          </a:prstGeom>
        </p:spPr>
      </p:pic>
      <p:pic>
        <p:nvPicPr>
          <p:cNvPr id="11" name="Imagem 10">
            <a:extLst>
              <a:ext uri="{FF2B5EF4-FFF2-40B4-BE49-F238E27FC236}">
                <a16:creationId xmlns:a16="http://schemas.microsoft.com/office/drawing/2014/main" id="{B50F0B95-0A56-0639-F1B5-E4C810DC139A}"/>
              </a:ext>
            </a:extLst>
          </p:cNvPr>
          <p:cNvPicPr>
            <a:picLocks noChangeAspect="1"/>
          </p:cNvPicPr>
          <p:nvPr/>
        </p:nvPicPr>
        <p:blipFill>
          <a:blip r:embed="rId3"/>
          <a:stretch>
            <a:fillRect/>
          </a:stretch>
        </p:blipFill>
        <p:spPr>
          <a:xfrm>
            <a:off x="0" y="3960715"/>
            <a:ext cx="6118661" cy="2867456"/>
          </a:xfrm>
          <a:prstGeom prst="rect">
            <a:avLst/>
          </a:prstGeom>
        </p:spPr>
      </p:pic>
      <p:sp>
        <p:nvSpPr>
          <p:cNvPr id="12" name="Retângulo 11">
            <a:extLst>
              <a:ext uri="{FF2B5EF4-FFF2-40B4-BE49-F238E27FC236}">
                <a16:creationId xmlns:a16="http://schemas.microsoft.com/office/drawing/2014/main" id="{2A0BE9C0-9B20-C93B-D515-762A33FCFB58}"/>
              </a:ext>
            </a:extLst>
          </p:cNvPr>
          <p:cNvSpPr/>
          <p:nvPr/>
        </p:nvSpPr>
        <p:spPr>
          <a:xfrm>
            <a:off x="6258911" y="1074012"/>
            <a:ext cx="5817476" cy="5805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400" dirty="0">
                <a:solidFill>
                  <a:srgbClr val="002060"/>
                </a:solidFill>
              </a:rPr>
              <a:t>A participação da exportação de grãos nos últimos 5 anos se mantem em 5,0% (media) e a participação da importação de insumos nos últimos 5 anos se mantem em 13,6% (media). </a:t>
            </a:r>
          </a:p>
          <a:p>
            <a:endParaRPr lang="pt-BR" sz="2400" dirty="0">
              <a:solidFill>
                <a:srgbClr val="002060"/>
              </a:solidFill>
            </a:endParaRPr>
          </a:p>
          <a:p>
            <a:r>
              <a:rPr lang="pt-BR" sz="2400" dirty="0">
                <a:solidFill>
                  <a:srgbClr val="002060"/>
                </a:solidFill>
              </a:rPr>
              <a:t>A relação % importação de insumos e a % exportação de grãos aumentou 43%, o que demonstra melhora na produtividade. </a:t>
            </a:r>
          </a:p>
        </p:txBody>
      </p:sp>
      <p:cxnSp>
        <p:nvCxnSpPr>
          <p:cNvPr id="6" name="Conector Reto 5">
            <a:extLst>
              <a:ext uri="{FF2B5EF4-FFF2-40B4-BE49-F238E27FC236}">
                <a16:creationId xmlns:a16="http://schemas.microsoft.com/office/drawing/2014/main" id="{6686357C-39BB-ACFA-E163-AFBC1BFAA33F}"/>
              </a:ext>
            </a:extLst>
          </p:cNvPr>
          <p:cNvCxnSpPr/>
          <p:nvPr/>
        </p:nvCxnSpPr>
        <p:spPr>
          <a:xfrm>
            <a:off x="6125561" y="1089015"/>
            <a:ext cx="0" cy="5804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8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Importação de insumos da Rússia e Ucrânia </a:t>
            </a:r>
          </a:p>
        </p:txBody>
      </p:sp>
      <p:sp>
        <p:nvSpPr>
          <p:cNvPr id="12" name="Retângulo 11">
            <a:extLst>
              <a:ext uri="{FF2B5EF4-FFF2-40B4-BE49-F238E27FC236}">
                <a16:creationId xmlns:a16="http://schemas.microsoft.com/office/drawing/2014/main" id="{2A0BE9C0-9B20-C93B-D515-762A33FCFB58}"/>
              </a:ext>
            </a:extLst>
          </p:cNvPr>
          <p:cNvSpPr/>
          <p:nvPr/>
        </p:nvSpPr>
        <p:spPr>
          <a:xfrm>
            <a:off x="0" y="4506528"/>
            <a:ext cx="12192000" cy="215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400" dirty="0">
                <a:solidFill>
                  <a:srgbClr val="002060"/>
                </a:solidFill>
              </a:rPr>
              <a:t>A participação dos insumos provinda Rússia e Ucrânia corresponde a 11,98% do volume total dos insumos.</a:t>
            </a:r>
          </a:p>
          <a:p>
            <a:endParaRPr lang="pt-BR" sz="2400" dirty="0">
              <a:solidFill>
                <a:srgbClr val="002060"/>
              </a:solidFill>
            </a:endParaRPr>
          </a:p>
          <a:p>
            <a:r>
              <a:rPr lang="pt-BR" sz="2400" dirty="0">
                <a:solidFill>
                  <a:srgbClr val="002060"/>
                </a:solidFill>
              </a:rPr>
              <a:t>Nos últimos 7 anos, a participação da Rússia e da Ucrânia aumentou 4,78% (de 7,20% para 11,98%).</a:t>
            </a:r>
          </a:p>
        </p:txBody>
      </p:sp>
      <p:pic>
        <p:nvPicPr>
          <p:cNvPr id="4" name="Imagem 3">
            <a:extLst>
              <a:ext uri="{FF2B5EF4-FFF2-40B4-BE49-F238E27FC236}">
                <a16:creationId xmlns:a16="http://schemas.microsoft.com/office/drawing/2014/main" id="{A761CF0E-2343-9D14-5FFA-17912CAFE817}"/>
              </a:ext>
            </a:extLst>
          </p:cNvPr>
          <p:cNvPicPr>
            <a:picLocks noChangeAspect="1"/>
          </p:cNvPicPr>
          <p:nvPr/>
        </p:nvPicPr>
        <p:blipFill>
          <a:blip r:embed="rId2"/>
          <a:stretch>
            <a:fillRect/>
          </a:stretch>
        </p:blipFill>
        <p:spPr>
          <a:xfrm>
            <a:off x="2614011" y="1090228"/>
            <a:ext cx="7289800" cy="3416300"/>
          </a:xfrm>
          <a:prstGeom prst="rect">
            <a:avLst/>
          </a:prstGeom>
        </p:spPr>
      </p:pic>
    </p:spTree>
    <p:extLst>
      <p:ext uri="{BB962C8B-B14F-4D97-AF65-F5344CB8AC3E}">
        <p14:creationId xmlns:p14="http://schemas.microsoft.com/office/powerpoint/2010/main" val="383919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Produção de trigo por país – Safra 2021/2022</a:t>
            </a:r>
          </a:p>
        </p:txBody>
      </p:sp>
      <p:pic>
        <p:nvPicPr>
          <p:cNvPr id="5" name="Picture 2">
            <a:extLst>
              <a:ext uri="{FF2B5EF4-FFF2-40B4-BE49-F238E27FC236}">
                <a16:creationId xmlns:a16="http://schemas.microsoft.com/office/drawing/2014/main" id="{0621EF54-41C6-D83A-7301-3FDE48D12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802" y="1100108"/>
            <a:ext cx="8868395" cy="571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8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11848-A49F-BA6E-C219-C0C54F3C1C57}"/>
              </a:ext>
            </a:extLst>
          </p:cNvPr>
          <p:cNvSpPr>
            <a:spLocks noGrp="1"/>
          </p:cNvSpPr>
          <p:nvPr>
            <p:ph type="title"/>
          </p:nvPr>
        </p:nvSpPr>
        <p:spPr/>
        <p:txBody>
          <a:bodyPr/>
          <a:lstStyle/>
          <a:p>
            <a:r>
              <a:rPr lang="pt-BR" b="1" dirty="0"/>
              <a:t>Contexto: Guerra da Ucrânia</a:t>
            </a:r>
            <a:br>
              <a:rPr lang="pt-BR" b="1" dirty="0"/>
            </a:br>
            <a:r>
              <a:rPr lang="pt-BR" sz="3000" dirty="0"/>
              <a:t>Produção de trigo por país – Safra 2021/2022</a:t>
            </a:r>
          </a:p>
        </p:txBody>
      </p:sp>
      <p:pic>
        <p:nvPicPr>
          <p:cNvPr id="11" name="Imagem 10" descr="Tabela&#10;&#10;Descrição gerada automaticamente">
            <a:extLst>
              <a:ext uri="{FF2B5EF4-FFF2-40B4-BE49-F238E27FC236}">
                <a16:creationId xmlns:a16="http://schemas.microsoft.com/office/drawing/2014/main" id="{9E46798C-959F-908F-DB12-B51E1B0509EA}"/>
              </a:ext>
            </a:extLst>
          </p:cNvPr>
          <p:cNvPicPr>
            <a:picLocks noChangeAspect="1"/>
          </p:cNvPicPr>
          <p:nvPr/>
        </p:nvPicPr>
        <p:blipFill rotWithShape="1">
          <a:blip r:embed="rId2"/>
          <a:srcRect l="1307" t="2002" r="1693" b="2002"/>
          <a:stretch/>
        </p:blipFill>
        <p:spPr>
          <a:xfrm>
            <a:off x="42970" y="1068576"/>
            <a:ext cx="12106059" cy="5332225"/>
          </a:xfrm>
          <a:prstGeom prst="rect">
            <a:avLst/>
          </a:prstGeom>
        </p:spPr>
      </p:pic>
    </p:spTree>
    <p:extLst>
      <p:ext uri="{BB962C8B-B14F-4D97-AF65-F5344CB8AC3E}">
        <p14:creationId xmlns:p14="http://schemas.microsoft.com/office/powerpoint/2010/main" val="1078291055"/>
      </p:ext>
    </p:extLst>
  </p:cSld>
  <p:clrMapOvr>
    <a:masterClrMapping/>
  </p:clrMapOvr>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3432</TotalTime>
  <Words>1470</Words>
  <Application>Microsoft Macintosh PowerPoint</Application>
  <PresentationFormat>Widescreen</PresentationFormat>
  <Paragraphs>180</Paragraphs>
  <Slides>27</Slides>
  <Notes>1</Notes>
  <HiddenSlides>10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vt:i4>
      </vt:variant>
    </vt:vector>
  </HeadingPairs>
  <TitlesOfParts>
    <vt:vector size="31" baseType="lpstr">
      <vt:lpstr>Arial</vt:lpstr>
      <vt:lpstr>Calibri</vt:lpstr>
      <vt:lpstr>Calibri Light</vt:lpstr>
      <vt:lpstr>Personalizar design</vt:lpstr>
      <vt:lpstr>Apresentação do PowerPoint</vt:lpstr>
      <vt:lpstr>Projeto Final – Marcio R. Okamura Projeção de preços – Comodities Brasil</vt:lpstr>
      <vt:lpstr>Ciclo de Produção: Produção de grãos no Brasil – Lead time 6M (media)</vt:lpstr>
      <vt:lpstr>Cadeia Produtiva: Como se da a composição do preço?</vt:lpstr>
      <vt:lpstr>Contexto: Guerra da Ucrânia Importação de Fertilizantes vs Exportação de Grãos</vt:lpstr>
      <vt:lpstr>Contexto: Guerra da Ucrânia Importação de insumos e Exportação de Grãos</vt:lpstr>
      <vt:lpstr>Contexto: Guerra da Ucrânia Importação de insumos da Rússia e Ucrânia </vt:lpstr>
      <vt:lpstr>Contexto: Guerra da Ucrânia Produção de trigo por país – Safra 2021/2022</vt:lpstr>
      <vt:lpstr>Contexto: Guerra da Ucrânia Produção de trigo por país – Safra 2021/2022</vt:lpstr>
      <vt:lpstr>Contexto: Guerra da Ucrânia Produção de milho por país – Safra 2021/2022</vt:lpstr>
      <vt:lpstr>Fertilizantes: Rússia e Ucrânia Participação da entrada de fertilizantes</vt:lpstr>
      <vt:lpstr>Series Temporais Qual a sazonalidade de cada variável escolhida</vt:lpstr>
      <vt:lpstr>Exportação x Petróleo x Fertilizantes Quantidade e Valor financeiro, como se comportam</vt:lpstr>
      <vt:lpstr>Media Movel: Facilitar a compreensao para onde está se movendo</vt:lpstr>
      <vt:lpstr>Preço: Primeiro Output</vt:lpstr>
      <vt:lpstr>Correlação das variáveis Volume Físico, Volume Financeiro e Preço</vt:lpstr>
      <vt:lpstr>Partial-Least Squares (PLS) Optou-se em dois modelos cujo output foram preço e preço médio (12M)</vt:lpstr>
      <vt:lpstr>Segundo Output: Composição do Preço Variáveis Fertilizante e Petróleo</vt:lpstr>
      <vt:lpstr>Segundo Output: Composição do Preço Médio Variáveis Fertilizante e Petróleo</vt:lpstr>
      <vt:lpstr>Segundo Output O modelo de preço não captura todas as variáveis e apresenta muito ruido, modelo com a media dos 12 meses é mais “continuo”</vt:lpstr>
      <vt:lpstr>Terceiro Output Input separados por Rússia, Ucrânia e demais países. Verificamos que os modelos estão coincidindo, não houve perda</vt:lpstr>
      <vt:lpstr>Reprocessamento do Modelo Com a abertura das variáveis espera-se um caibramento dos pesos, assim as novas variáveis podem descrever melhor o modelo</vt:lpstr>
      <vt:lpstr>Influencia Russa e Ucraniana PLS: impacto da Rússia e Ucrânia em cada variável</vt:lpstr>
      <vt:lpstr>Metodologia ágil Entregas faseadas</vt:lpstr>
      <vt:lpstr>Guerra 12 meses Manutenção do volume exportado, redução do volume de fertilizante em 10% e redução da importação (consumo) de combustível em 10% em toda a cadeia</vt:lpstr>
      <vt:lpstr>Guerra Interminável Aumento de 20%  do volume exportado, manutenção  do volume de fertilizante e manutenção da importação (consumo) de combustível em toda a cadeia</vt:lpstr>
      <vt:lpstr>A guerra não é bom negocio para o Brasil Embora o modelo necessite de outras variáveis que permita descrever melhor a dinâmica do preço, a primeira interpretação do modelo é que a margem irá reduzir no cenário de manutenção da área cultivada e no aumento da área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Marcio</dc:creator>
  <cp:lastModifiedBy>Marcio Marcio</cp:lastModifiedBy>
  <cp:revision>13</cp:revision>
  <dcterms:created xsi:type="dcterms:W3CDTF">2022-04-30T15:44:30Z</dcterms:created>
  <dcterms:modified xsi:type="dcterms:W3CDTF">2022-05-07T01:41:59Z</dcterms:modified>
</cp:coreProperties>
</file>